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28"/>
  </p:notesMasterIdLst>
  <p:sldIdLst>
    <p:sldId id="303" r:id="rId2"/>
    <p:sldId id="304" r:id="rId3"/>
    <p:sldId id="305" r:id="rId4"/>
    <p:sldId id="277" r:id="rId5"/>
    <p:sldId id="289" r:id="rId6"/>
    <p:sldId id="288" r:id="rId7"/>
    <p:sldId id="280" r:id="rId8"/>
    <p:sldId id="295" r:id="rId9"/>
    <p:sldId id="296" r:id="rId10"/>
    <p:sldId id="290" r:id="rId11"/>
    <p:sldId id="281" r:id="rId12"/>
    <p:sldId id="299" r:id="rId13"/>
    <p:sldId id="283" r:id="rId14"/>
    <p:sldId id="306" r:id="rId15"/>
    <p:sldId id="307" r:id="rId16"/>
    <p:sldId id="308" r:id="rId17"/>
    <p:sldId id="309" r:id="rId18"/>
    <p:sldId id="310" r:id="rId19"/>
    <p:sldId id="311" r:id="rId20"/>
    <p:sldId id="293" r:id="rId21"/>
    <p:sldId id="294" r:id="rId22"/>
    <p:sldId id="300" r:id="rId23"/>
    <p:sldId id="301" r:id="rId24"/>
    <p:sldId id="270" r:id="rId25"/>
    <p:sldId id="275" r:id="rId26"/>
    <p:sldId id="265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1706"/>
    <a:srgbClr val="800000"/>
    <a:srgbClr val="FFFFFF"/>
    <a:srgbClr val="B6C3D2"/>
    <a:srgbClr val="99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8" autoAdjust="0"/>
    <p:restoredTop sz="94635" autoAdjust="0"/>
  </p:normalViewPr>
  <p:slideViewPr>
    <p:cSldViewPr snapToGrid="0">
      <p:cViewPr varScale="1">
        <p:scale>
          <a:sx n="92" d="100"/>
          <a:sy n="92" d="100"/>
        </p:scale>
        <p:origin x="13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9D7E2-5C24-4AC2-95E8-C476B8ADF671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2E99F-D81E-4054-B628-483D8FC92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4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99F-D81E-4054-B628-483D8FC922F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83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1B147-CE86-4C60-A87E-0B2927F41F4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02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1B147-CE86-4C60-A87E-0B2927F41F4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132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99F-D81E-4054-B628-483D8FC922F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02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99F-D81E-4054-B628-483D8FC922F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25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99F-D81E-4054-B628-483D8FC922F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99F-D81E-4054-B628-483D8FC922F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3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99F-D81E-4054-B628-483D8FC922F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99F-D81E-4054-B628-483D8FC922F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9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2E99F-D81E-4054-B628-483D8FC922F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909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1B147-CE86-4C60-A87E-0B2927F41F4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1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1B147-CE86-4C60-A87E-0B2927F41F4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9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1B147-CE86-4C60-A87E-0B2927F41F4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812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1B147-CE86-4C60-A87E-0B2927F41F4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8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4E13-3047-4ADE-AB03-D74FCE96C738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55F7EC7-CFA0-4100-9105-DBAEAED44325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42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B3D3-4961-4FC4-9330-97370AC032D9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55F7EC7-CFA0-4100-9105-DBAEAED44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5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9877-9B80-4187-809B-9013208BEC94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55F7EC7-CFA0-4100-9105-DBAEAED44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908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9741-EBDA-40E4-93F0-46E7AE055707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5F7EC7-CFA0-4100-9105-DBAEAED44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328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E1A7-D216-4BD5-AF45-89E8517035BE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5F7EC7-CFA0-4100-9105-DBAEAED443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958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691F-F641-463B-A3D0-0B019BB215D4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5F7EC7-CFA0-4100-9105-DBAEAED44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5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2BEB-7F48-4656-A363-A758694F4775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50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5187-4AF4-4064-9B41-AC034F298A0A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9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1D64-E27D-4593-B6D7-A19024DF002F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02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9" y="-17126"/>
            <a:ext cx="895569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27" y="11431793"/>
            <a:ext cx="1212290" cy="1122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14" y="1800319"/>
            <a:ext cx="7785585" cy="3546381"/>
          </a:xfrm>
          <a:effectLst>
            <a:glow rad="101600">
              <a:schemeClr val="bg1">
                <a:alpha val="40000"/>
              </a:schemeClr>
            </a:glow>
          </a:effectLst>
        </p:spPr>
        <p:txBody>
          <a:bodyPr anchor="b"/>
          <a:lstStyle>
            <a:lvl1pPr algn="ctr">
              <a:defRPr sz="4000" b="1" cap="none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8414" y="5346700"/>
            <a:ext cx="7785585" cy="685800"/>
          </a:xfrm>
        </p:spPr>
        <p:txBody>
          <a:bodyPr anchor="ctr" anchorCtr="0"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7620" y="6470703"/>
            <a:ext cx="766380" cy="370171"/>
          </a:xfrm>
        </p:spPr>
        <p:txBody>
          <a:bodyPr/>
          <a:lstStyle/>
          <a:p>
            <a:fld id="{5793B5A0-16CC-459E-9255-A012F5C0B716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4715" y="6480175"/>
            <a:ext cx="5716488" cy="365125"/>
          </a:xfrm>
        </p:spPr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14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9EB8-0C7F-444C-8546-9F9C7845B545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55F7EC7-CFA0-4100-9105-DBAEAED44325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45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FA72-DEEF-4FE7-8820-250F674CF26C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55F7EC7-CFA0-4100-9105-DBAEAED44325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8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84" y="0"/>
            <a:ext cx="1485472" cy="925767"/>
          </a:xfrm>
          <a:prstGeom prst="rect">
            <a:avLst/>
          </a:prstGeom>
          <a:effectLst>
            <a:glow rad="355600">
              <a:schemeClr val="bg1">
                <a:alpha val="75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8966200" cy="655347"/>
          </a:xfrm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anchor="ctr" anchorCtr="0">
            <a:normAutofit/>
          </a:bodyPr>
          <a:lstStyle>
            <a:lvl1pPr>
              <a:defRPr sz="2800" b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sx="101000" sy="101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77620" y="6487829"/>
            <a:ext cx="766380" cy="370171"/>
          </a:xfrm>
        </p:spPr>
        <p:txBody>
          <a:bodyPr/>
          <a:lstStyle/>
          <a:p>
            <a:fld id="{782FB905-3483-44DC-B110-685BD0AC65B5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7800" y="6492875"/>
            <a:ext cx="4038600" cy="365125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/>
              <a:t>Національна академія наук України </a:t>
            </a:r>
          </a:p>
          <a:p>
            <a:r>
              <a:rPr lang="ru-RU"/>
              <a:t>Інститут кібернетики імені В.М.Глушкова НАН України </a:t>
            </a:r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rot="16200000" flipV="1">
            <a:off x="8607337" y="6321337"/>
            <a:ext cx="467474" cy="605851"/>
          </a:xfrm>
          <a:prstGeom prst="flowChartDelay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0000"/>
            </a:contourClr>
          </a:sp3d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8149" y="6487829"/>
            <a:ext cx="584978" cy="365125"/>
          </a:xfrm>
        </p:spPr>
        <p:txBody>
          <a:bodyPr/>
          <a:lstStyle>
            <a:lvl1pPr algn="ctr">
              <a:defRPr/>
            </a:lvl1pPr>
          </a:lstStyle>
          <a:p>
            <a:fld id="{455F7EC7-CFA0-4100-9105-DBAEAED44325}" type="slidenum">
              <a:rPr lang="ru-RU" smtClean="0"/>
              <a:pPr/>
              <a:t>‹#›</a:t>
            </a:fld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3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77620" y="6487829"/>
            <a:ext cx="766380" cy="370171"/>
          </a:xfrm>
        </p:spPr>
        <p:txBody>
          <a:bodyPr/>
          <a:lstStyle/>
          <a:p>
            <a:fld id="{C2519617-5FC1-4D4A-9BCC-AE7757CD5923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2515" y="6492875"/>
            <a:ext cx="5716488" cy="365125"/>
          </a:xfrm>
        </p:spPr>
        <p:txBody>
          <a:bodyPr/>
          <a:lstStyle/>
          <a:p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535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6DEE-ADF1-4C97-BB34-7C5524FB3F2D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1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5F81-F84F-4127-BE0E-5ABF47BB7064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55F7EC7-CFA0-4100-9105-DBAEAED443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00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  <a:effectLst>
            <a:outerShdw blurRad="76200" dist="38100" algn="l" rotWithShape="0">
              <a:schemeClr val="tx2">
                <a:lumMod val="7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14510"/>
            <a:ext cx="8071803" cy="7732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1BF6-CF2A-4E9C-9346-A5D41A2A9CBB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55F7EC7-CFA0-4100-9105-DBAEAED44325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298579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F12574-3FEF-4659-94B2-DD5F332C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975" y="1289266"/>
            <a:ext cx="8125145" cy="3244097"/>
          </a:xfrm>
          <a:scene3d>
            <a:camera prst="orthographicFront"/>
            <a:lightRig rig="threePt" dir="t"/>
          </a:scene3d>
          <a:sp3d extrusionH="12700"/>
        </p:spPr>
        <p:txBody>
          <a:bodyPr>
            <a:normAutofit/>
            <a:sp3d extrusionH="12700" contourW="12700">
              <a:contourClr>
                <a:srgbClr val="800000"/>
              </a:contourClr>
            </a:sp3d>
          </a:bodyPr>
          <a:lstStyle/>
          <a:p>
            <a:r>
              <a:rPr lang="uk-UA" sz="3600" cap="all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421706"/>
                  </a:outerShdw>
                </a:effectLst>
              </a:rPr>
              <a:t>Досвід розробки і впровадження розподіленої інформаційної технології підтримки науково-організаційної діяльності </a:t>
            </a:r>
            <a:br>
              <a:rPr lang="uk-UA" sz="3600" cap="all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421706"/>
                  </a:outerShdw>
                </a:effectLst>
              </a:rPr>
            </a:br>
            <a:r>
              <a:rPr lang="uk-UA" sz="3600" cap="all" dirty="0">
                <a:solidFill>
                  <a:srgbClr val="C00000"/>
                </a:solidFill>
                <a:effectLst>
                  <a:outerShdw blurRad="50800" dist="50800" dir="5400000" algn="ctr" rotWithShape="0">
                    <a:srgbClr val="421706"/>
                  </a:outerShdw>
                </a:effectLst>
              </a:rPr>
              <a:t>НАН України</a:t>
            </a:r>
            <a:endParaRPr lang="uk-UA" sz="3600" dirty="0">
              <a:solidFill>
                <a:srgbClr val="C00000"/>
              </a:solidFill>
              <a:effectLst>
                <a:outerShdw blurRad="50800" dist="50800" dir="5400000" algn="ctr" rotWithShape="0">
                  <a:srgbClr val="421706"/>
                </a:outerShdw>
              </a:effectLs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CEF7F64-BC9D-467D-83C2-A1346D118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О.М.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Хіміч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, В.П.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Івлічев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, І.А. Мальчевський, С.А. Беспалов, М.М. Пустовойт, Г.В. Голоцуков, І.Є. Щетинін,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Д.І.Ніколенко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С.М.Іванов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68AC84-6EED-4262-8B31-79B76498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B5A0-16CC-459E-9255-A012F5C0B716}" type="datetime1">
              <a:rPr lang="ru-RU" smtClean="0"/>
              <a:pPr/>
              <a:t>10.10.2018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05CDF36-7F2C-41B6-AC83-F3962E83C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4" y="24214"/>
            <a:ext cx="1115126" cy="10326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0D19F09-E7DA-44B9-8604-F849BF0C6564}"/>
              </a:ext>
            </a:extLst>
          </p:cNvPr>
          <p:cNvSpPr txBox="1"/>
          <p:nvPr/>
        </p:nvSpPr>
        <p:spPr>
          <a:xfrm>
            <a:off x="187036" y="48280"/>
            <a:ext cx="895696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uk-UA" sz="2000" b="1" cap="none" spc="0" noProof="0" dirty="0">
                <a:ln w="0"/>
                <a:solidFill>
                  <a:schemeClr val="bg1">
                    <a:alpha val="97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Національна академія наук України</a:t>
            </a:r>
          </a:p>
          <a:p>
            <a:pPr algn="ctr">
              <a:lnSpc>
                <a:spcPts val="1800"/>
              </a:lnSpc>
            </a:pPr>
            <a:r>
              <a:rPr lang="uk-UA" sz="2000" b="1" cap="none" spc="0" noProof="0" dirty="0">
                <a:ln w="0"/>
                <a:solidFill>
                  <a:schemeClr val="bg1">
                    <a:alpha val="97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Інститут кібернетики імені В.</a:t>
            </a:r>
            <a:r>
              <a:rPr lang="en-US" sz="2000" b="1" cap="none" spc="0" noProof="0" dirty="0">
                <a:ln w="0"/>
                <a:solidFill>
                  <a:schemeClr val="bg1">
                    <a:alpha val="97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000" b="1" cap="none" spc="0" noProof="0" dirty="0">
                <a:ln w="0"/>
                <a:solidFill>
                  <a:schemeClr val="bg1">
                    <a:alpha val="97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М.</a:t>
            </a:r>
            <a:r>
              <a:rPr lang="en-US" sz="2000" b="1" cap="none" spc="0" noProof="0" dirty="0">
                <a:ln w="0"/>
                <a:solidFill>
                  <a:schemeClr val="bg1">
                    <a:alpha val="97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000" b="1" cap="none" spc="0" noProof="0" dirty="0">
                <a:ln w="0"/>
                <a:solidFill>
                  <a:schemeClr val="bg1">
                    <a:alpha val="97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Глушкова НАН України</a:t>
            </a:r>
            <a:endParaRPr lang="en-US" sz="2000" b="1" cap="none" spc="0" noProof="0" dirty="0">
              <a:ln w="0"/>
              <a:solidFill>
                <a:schemeClr val="bg1">
                  <a:alpha val="97000"/>
                </a:schemeClr>
              </a:solidFill>
              <a:effectLst>
                <a:glow rad="63500">
                  <a:schemeClr val="accent5">
                    <a:lumMod val="50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ts val="1800"/>
              </a:lnSpc>
              <a:spcBef>
                <a:spcPts val="1000"/>
              </a:spcBef>
            </a:pPr>
            <a:r>
              <a:rPr lang="uk-UA" b="1" dirty="0">
                <a:ln w="0"/>
                <a:solidFill>
                  <a:schemeClr val="bg1">
                    <a:alpha val="97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Відділ</a:t>
            </a:r>
            <a:r>
              <a:rPr lang="uk-UA" dirty="0">
                <a:solidFill>
                  <a:schemeClr val="bg1">
                    <a:alpha val="97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>
                <a:ln w="0"/>
                <a:solidFill>
                  <a:schemeClr val="bg1">
                    <a:alpha val="97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інтелектуальних</a:t>
            </a:r>
            <a:r>
              <a:rPr lang="uk-UA" dirty="0">
                <a:solidFill>
                  <a:schemeClr val="bg1">
                    <a:alpha val="97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>
                <a:ln w="0"/>
                <a:solidFill>
                  <a:schemeClr val="bg1">
                    <a:alpha val="97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інформаційних</a:t>
            </a:r>
            <a:r>
              <a:rPr lang="uk-UA" dirty="0">
                <a:solidFill>
                  <a:schemeClr val="bg1">
                    <a:alpha val="97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</a:effectLst>
              </a:rPr>
              <a:t> </a:t>
            </a:r>
            <a:r>
              <a:rPr lang="uk-UA" b="1" dirty="0">
                <a:ln w="0"/>
                <a:solidFill>
                  <a:schemeClr val="bg1">
                    <a:alpha val="97000"/>
                  </a:schemeClr>
                </a:solidFill>
                <a:effectLst>
                  <a:glow rad="63500">
                    <a:schemeClr val="accent5">
                      <a:lumMod val="5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технологій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23F69ED-D123-4FDA-A9FF-F0E60F785497}"/>
              </a:ext>
            </a:extLst>
          </p:cNvPr>
          <p:cNvSpPr/>
          <p:nvPr/>
        </p:nvSpPr>
        <p:spPr>
          <a:xfrm>
            <a:off x="375443" y="6360416"/>
            <a:ext cx="1422184" cy="22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00"/>
              </a:lnSpc>
            </a:pPr>
            <a:r>
              <a:rPr lang="uk-UA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100000">
                      <a:schemeClr val="accent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КИЇВ - 2017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986E88A-11F5-4441-86C0-2DFB14309A18}"/>
              </a:ext>
            </a:extLst>
          </p:cNvPr>
          <p:cNvSpPr/>
          <p:nvPr/>
        </p:nvSpPr>
        <p:spPr>
          <a:xfrm>
            <a:off x="2976282" y="5423646"/>
            <a:ext cx="1326777" cy="25997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981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uk-UA" dirty="0"/>
              <a:t>Склад автоматизованих робочих місць РІТ НОД НАН України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2DE9-DAED-42EB-B56C-ACCE41B48EAF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6524532"/>
              </p:ext>
            </p:extLst>
          </p:nvPr>
        </p:nvGraphicFramePr>
        <p:xfrm>
          <a:off x="311727" y="655346"/>
          <a:ext cx="8723547" cy="576097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schemeClr val="accent2">
                      <a:lumMod val="50000"/>
                      <a:alpha val="40000"/>
                    </a:schemeClr>
                  </a:outerShdw>
                </a:effectLst>
                <a:tableStyleId>{F5AB1C69-6EDB-4FF4-983F-18BD219EF322}</a:tableStyleId>
              </a:tblPr>
              <a:tblGrid>
                <a:gridCol w="332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91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Назва АРМ-а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27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</a:t>
                      </a:r>
                      <a:r>
                        <a:rPr lang="ru-RU" sz="1800" dirty="0" err="1">
                          <a:effectLst/>
                        </a:rPr>
                        <a:t>івень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uk-UA" sz="1800" dirty="0">
                          <a:effectLst/>
                        </a:rPr>
                        <a:t>відділу наукової установи НАН України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6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АРМ Виконавця  із повноваженнями створення і ведення Картки НДР/ДКР </a:t>
                      </a:r>
                      <a:r>
                        <a:rPr lang="uk-UA" sz="1800" dirty="0">
                          <a:effectLst/>
                        </a:rPr>
                        <a:t>і Запита на відкриття нової теми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АРМ Наукового керівника і відповідального виконавця </a:t>
                      </a:r>
                      <a:r>
                        <a:rPr lang="uk-UA" sz="1800" dirty="0">
                          <a:effectLst/>
                        </a:rPr>
                        <a:t>НДР/ДКР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АРМ Завідувача відділу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727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</a:t>
                      </a:r>
                      <a:r>
                        <a:rPr lang="ru-RU" sz="1800" dirty="0" err="1">
                          <a:effectLst/>
                        </a:rPr>
                        <a:t>івень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uk-UA" sz="1800" dirty="0">
                          <a:effectLst/>
                        </a:rPr>
                        <a:t>наукової установи НАН України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АРМ  Співробітника служби ученого секретаря </a:t>
                      </a:r>
                      <a:r>
                        <a:rPr lang="uk-UA" sz="1800" dirty="0">
                          <a:effectLst/>
                        </a:rPr>
                        <a:t>наукової установи НАН України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727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</a:t>
                      </a:r>
                      <a:r>
                        <a:rPr lang="ru-RU" sz="1800" dirty="0" err="1">
                          <a:effectLst/>
                        </a:rPr>
                        <a:t>івень</a:t>
                      </a:r>
                      <a:r>
                        <a:rPr lang="ru-RU" sz="1800" dirty="0">
                          <a:effectLst/>
                        </a:rPr>
                        <a:t>  </a:t>
                      </a:r>
                      <a:r>
                        <a:rPr lang="uk-UA" sz="1800" dirty="0">
                          <a:effectLst/>
                        </a:rPr>
                        <a:t>Президії НАН України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5.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АРМ Ученого секретаря відділення </a:t>
                      </a:r>
                      <a:r>
                        <a:rPr lang="uk-UA" sz="1800" dirty="0">
                          <a:effectLst/>
                        </a:rPr>
                        <a:t>НАН України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6.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АРМ Куратора конкурсу науково-технічних проектів </a:t>
                      </a:r>
                      <a:r>
                        <a:rPr lang="uk-UA" sz="1800" dirty="0">
                          <a:effectLst/>
                        </a:rPr>
                        <a:t>наукових установ НАН України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АРМ Учених секретарів </a:t>
                      </a:r>
                      <a:r>
                        <a:rPr lang="uk-UA" sz="1800" kern="1200" dirty="0">
                          <a:effectLst/>
                        </a:rPr>
                        <a:t>цільових Програм та проектів НАН України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3775042743"/>
                  </a:ext>
                </a:extLst>
              </a:tr>
              <a:tr h="736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8.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АРМ Секретаря Експертної ради </a:t>
                      </a:r>
                      <a:r>
                        <a:rPr lang="uk-UA" sz="1800" dirty="0">
                          <a:effectLst/>
                        </a:rPr>
                        <a:t>з питань оцінювання тем фундаментальних НДР при НАН України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9.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АРМ  Керівника сектору </a:t>
                      </a:r>
                      <a:r>
                        <a:rPr lang="uk-UA" sz="1800" dirty="0">
                          <a:effectLst/>
                        </a:rPr>
                        <a:t>Науково-організаційного відділу Президії НАН України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АРМ 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Керівництва</a:t>
                      </a: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НАН </a:t>
                      </a:r>
                      <a:r>
                        <a:rPr lang="ru-RU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Укра</a:t>
                      </a:r>
                      <a:r>
                        <a:rPr lang="uk-UA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ї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ни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322315352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73168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uk-UA" dirty="0"/>
              <a:t>СКЛАД ДОКУМЕНТІВ РІТ НОД НАН УКРАЇНИ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2DE9-DAED-42EB-B56C-ACCE41B48EAF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52618534"/>
              </p:ext>
            </p:extLst>
          </p:nvPr>
        </p:nvGraphicFramePr>
        <p:xfrm>
          <a:off x="283441" y="874713"/>
          <a:ext cx="8720661" cy="586507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3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66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65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Назва документа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55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Первинні документи наукової установи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55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Картка наукової установи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55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Картка наукового підрозділу установи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55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Анкети членів дирекції, наукового керівника та відповідального виконавця НДР/ДКР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55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Первинні документи з наукової тематики  установи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6557">
                <a:tc>
                  <a:txBody>
                    <a:bodyPr/>
                    <a:lstStyle/>
                    <a:p>
                      <a:pPr marL="0" lvl="0" indent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+mj-lt"/>
                        <a:buNone/>
                      </a:pPr>
                      <a:r>
                        <a:rPr lang="uk-UA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Картка НДР/ДКР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557">
                <a:tc>
                  <a:txBody>
                    <a:bodyPr/>
                    <a:lstStyle/>
                    <a:p>
                      <a:pPr marL="0" lvl="0" indent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+mj-lt"/>
                        <a:buNone/>
                      </a:pPr>
                      <a:r>
                        <a:rPr lang="uk-UA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Запит на відкриття НДР/ДКР </a:t>
                      </a: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за відомчою тематикою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6557">
                <a:tc>
                  <a:txBody>
                    <a:bodyPr/>
                    <a:lstStyle/>
                    <a:p>
                      <a:pPr marL="0" lvl="0" indent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+mj-lt"/>
                        <a:buNone/>
                      </a:pPr>
                      <a:r>
                        <a:rPr lang="uk-UA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Запит для участі у конкурсі НТП наукових установ НАН України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6557">
                <a:tc>
                  <a:txBody>
                    <a:bodyPr/>
                    <a:lstStyle/>
                    <a:p>
                      <a:pPr marL="0" lvl="0" indent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Запит для участі у конкурсі </a:t>
                      </a:r>
                      <a:r>
                        <a:rPr lang="ru-RU" sz="14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проектів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НДР </a:t>
                      </a:r>
                      <a:r>
                        <a:rPr lang="ru-RU" sz="14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молодих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учених</a:t>
                      </a:r>
                      <a:r>
                        <a:rPr lang="uk-UA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НАН України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594707827"/>
                  </a:ext>
                </a:extLst>
              </a:tr>
              <a:tr h="573115">
                <a:tc>
                  <a:txBody>
                    <a:bodyPr/>
                    <a:lstStyle/>
                    <a:p>
                      <a:pPr marL="0" lvl="0" indent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+mj-lt"/>
                        <a:buNone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Запит для участі у конкурсах </a:t>
                      </a:r>
                      <a:r>
                        <a:rPr lang="ru-RU" sz="14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виконання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наукових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і НДР за </a:t>
                      </a:r>
                      <a:r>
                        <a:rPr lang="ru-RU" sz="14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цільовими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програмами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та проектами </a:t>
                      </a:r>
                      <a:r>
                        <a:rPr lang="ru-RU" sz="14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наукових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досліджень</a:t>
                      </a:r>
                      <a:r>
                        <a:rPr lang="uk-UA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НАН України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3466980810"/>
                  </a:ext>
                </a:extLst>
              </a:tr>
              <a:tr h="28655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Первинні документи НАН України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655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9.</a:t>
                      </a: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Картка наукової програми</a:t>
                      </a:r>
                      <a:endParaRPr lang="ru-RU" sz="14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447899871"/>
                  </a:ext>
                </a:extLst>
              </a:tr>
              <a:tr h="28655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Анкети </a:t>
                      </a:r>
                      <a:r>
                        <a:rPr lang="uk-UA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керівницта</a:t>
                      </a: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та відповідальних фахівців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968036035"/>
                  </a:ext>
                </a:extLst>
              </a:tr>
              <a:tr h="28655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Похідні документи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202689"/>
                  </a:ext>
                </a:extLst>
              </a:tr>
              <a:tr h="3067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Реєстраційна картка НДР і ДКР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67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Інформаційна картка науково-технічної продукції (НТП)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679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Облікова картка НДР і ДКР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37297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uk-UA" dirty="0"/>
              <a:t>СКЛАД ДОКУМЕНТІВ РІТ НОД НАН УКРАЇНИ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2DE9-DAED-42EB-B56C-ACCE41B48EAF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73678803"/>
              </p:ext>
            </p:extLst>
          </p:nvPr>
        </p:nvGraphicFramePr>
        <p:xfrm>
          <a:off x="273050" y="989013"/>
          <a:ext cx="8720661" cy="520354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3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66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5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Назва документа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1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Звітні документи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667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</a:pPr>
                      <a:r>
                        <a:rPr lang="uk-UA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Тематичний план наукових досліджень установи НАН України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667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5"/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Таблиця ІІ. «Дані про тематику та обсяги НДР, що виконуються установою»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1255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Таблиця II–1. «Дані про обсяги фінансування за тематикою фундаментальних, прикладних досліджень та за тематикою, що виконувалась за завданнями державних цільових програм, із загального фонду Державного бюджету України»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7503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Таблиця ІІІ–1. «Дані про виконання досліджень і розробок за замовленнями сторонніх організацій (за договорами та контрактами, в </a:t>
                      </a:r>
                      <a:r>
                        <a:rPr lang="uk-UA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 зовнішньоекономічними)»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667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8"/>
                      </a:pPr>
                      <a:r>
                        <a:rPr lang="uk-U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Таблиця ІV. «Використання результатів досліджень у народному господарстві»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751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Інформація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про 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результати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експертизи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тематики 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фундаментальних</a:t>
                      </a:r>
                      <a:r>
                        <a:rPr lang="ru-RU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робіт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960359396"/>
                  </a:ext>
                </a:extLst>
              </a:tr>
              <a:tr h="3751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Реестр</a:t>
                      </a: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НТП НАН України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102683932"/>
                  </a:ext>
                </a:extLst>
              </a:tr>
              <a:tr h="3751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1435" marR="51435" marT="0" marB="0" anchor="ctr">
                    <a:solidFill>
                      <a:schemeClr val="bg2">
                        <a:lumMod val="5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Відомості щодо к-сті проектів та обсягів фінансування </a:t>
                      </a:r>
                      <a:r>
                        <a:rPr lang="uk-UA" sz="1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тематик</a:t>
                      </a:r>
                      <a:r>
                        <a:rPr lang="uk-UA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(відомча, державна, програмно-цільова і конкурсна)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05717242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73440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0"/>
            <a:ext cx="8966200" cy="768927"/>
          </a:xfrm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ru-RU" dirty="0" err="1"/>
              <a:t>Звітні</a:t>
            </a:r>
            <a:r>
              <a:rPr lang="ru-RU" dirty="0"/>
              <a:t>  </a:t>
            </a:r>
            <a:r>
              <a:rPr lang="ru-RU" dirty="0" err="1"/>
              <a:t>документи</a:t>
            </a:r>
            <a:r>
              <a:rPr lang="ru-RU" dirty="0"/>
              <a:t> РІТ НОД НАН України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для </a:t>
            </a:r>
            <a:r>
              <a:rPr lang="ru-RU" dirty="0" err="1"/>
              <a:t>Президії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2DE9-DAED-42EB-B56C-ACCE41B48EAF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91371660"/>
              </p:ext>
            </p:extLst>
          </p:nvPr>
        </p:nvGraphicFramePr>
        <p:xfrm>
          <a:off x="177800" y="852055"/>
          <a:ext cx="8799944" cy="586646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3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42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83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6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379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54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52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>
                    <a:solidFill>
                      <a:schemeClr val="bg2">
                        <a:lumMod val="50000"/>
                        <a:alpha val="7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звітного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документа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>
                    <a:solidFill>
                      <a:schemeClr val="bg2">
                        <a:lumMod val="50000"/>
                        <a:alpha val="7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віти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по: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>
                    <a:solidFill>
                      <a:schemeClr val="bg2">
                        <a:lumMod val="5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2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відділенню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відділенню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розрізі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секції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 </a:t>
                      </a:r>
                      <a:r>
                        <a:rPr lang="ru-RU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>
                    <a:solidFill>
                      <a:schemeClr val="bg2">
                        <a:lumMod val="5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Таблиця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I. 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Загальні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дані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щодо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тематики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науково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дослідних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відділень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НАН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України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7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>
                    <a:solidFill>
                      <a:schemeClr val="bg2">
                        <a:lumMod val="5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Таблиця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(</a:t>
                      </a: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Розширена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Загальні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дані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щодо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тематики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науково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дослідних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відділень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НАН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України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 (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інформація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деталізована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розрізі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(фундаментальна,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прикладна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та (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загальний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спеціальний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фонд)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>
                    <a:solidFill>
                      <a:schemeClr val="bg2">
                        <a:lumMod val="5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Таблиця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ІІ. 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Дані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 тематику та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обсяги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НДР,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виконуються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установою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>
                    <a:solidFill>
                      <a:schemeClr val="bg2">
                        <a:lumMod val="5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Таблиця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II–1. 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Дані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обсяги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фінансування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тематикою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фундамен-тальних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прикладних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досліджень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за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темати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-кою,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виконувалась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завданнями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державних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цільових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із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загального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фонду Державного бюджету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України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7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>
                    <a:solidFill>
                      <a:schemeClr val="bg2">
                        <a:lumMod val="5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Таблиця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ІІІ–1. 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Дані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виконання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досліджень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розробок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замовленнями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сторонніх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організацій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(за договорами та контракта-ми, в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зовнішньоеко-номічними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)»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>
                    <a:solidFill>
                      <a:schemeClr val="bg2">
                        <a:lumMod val="5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Таблиця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ІV. 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Використання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результатів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досліджень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 народному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господарстві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5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>
                    <a:solidFill>
                      <a:schemeClr val="bg2">
                        <a:lumMod val="5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Інформація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 </a:t>
                      </a: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результа-ти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експертизи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тематики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фундаментальних</a:t>
                      </a:r>
                      <a:r>
                        <a:rPr lang="ru-RU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робіт</a:t>
                      </a:r>
                      <a:endParaRPr lang="ru-RU" sz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5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>
                    <a:solidFill>
                      <a:schemeClr val="bg2">
                        <a:lumMod val="5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Реестр</a:t>
                      </a:r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НТП </a:t>
                      </a:r>
                      <a:r>
                        <a:rPr lang="uk-UA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 України</a:t>
                      </a: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0708" marR="40708" marT="0" marB="0" anchor="ctr"/>
                </a:tc>
                <a:extLst>
                  <a:ext uri="{0D108BD9-81ED-4DB2-BD59-A6C34878D82A}">
                    <a16:rowId xmlns="" xmlns:a16="http://schemas.microsoft.com/office/drawing/2014/main" val="968536373"/>
                  </a:ext>
                </a:extLst>
              </a:tr>
              <a:tr h="43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>
                    <a:solidFill>
                      <a:schemeClr val="bg2">
                        <a:lumMod val="5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К-сть проектів та обсяг фінансування </a:t>
                      </a:r>
                      <a:r>
                        <a:rPr lang="uk-UA" sz="12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тематик</a:t>
                      </a:r>
                      <a:r>
                        <a:rPr lang="uk-UA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(відомча, державна, програмно-цільова і конкурсна)</a:t>
                      </a: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extLst>
                  <a:ext uri="{0D108BD9-81ED-4DB2-BD59-A6C34878D82A}">
                    <a16:rowId xmlns="" xmlns:a16="http://schemas.microsoft.com/office/drawing/2014/main" val="2099240013"/>
                  </a:ext>
                </a:extLst>
              </a:tr>
              <a:tr h="245981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РАЗОМ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>
                    <a:solidFill>
                      <a:schemeClr val="bg2">
                        <a:lumMod val="5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5981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ВСЬОГО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>
                    <a:solidFill>
                      <a:schemeClr val="bg2">
                        <a:lumMod val="5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08" marR="407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98105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4C2187-A050-4A59-8BCA-F26ACEEB866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uk-UA" dirty="0"/>
              <a:t>Технологічна схема відкриття нової теми</a:t>
            </a:r>
            <a:br>
              <a:rPr lang="uk-UA" dirty="0"/>
            </a:br>
            <a:r>
              <a:rPr lang="uk-UA" dirty="0"/>
              <a:t>за відомчою тематикою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177800" y="846951"/>
            <a:ext cx="8955087" cy="5672567"/>
          </a:xfrm>
          <a:gradFill>
            <a:gsLst>
              <a:gs pos="0">
                <a:schemeClr val="bg1">
                  <a:alpha val="53000"/>
                </a:schemeClr>
              </a:gs>
              <a:gs pos="29000">
                <a:schemeClr val="bg1">
                  <a:alpha val="70000"/>
                </a:schemeClr>
              </a:gs>
              <a:gs pos="74000">
                <a:srgbClr val="FFFFFF">
                  <a:alpha val="70000"/>
                </a:srgbClr>
              </a:gs>
              <a:gs pos="50000">
                <a:srgbClr val="FFFFFF"/>
              </a:gs>
              <a:gs pos="100000">
                <a:schemeClr val="bg1">
                  <a:alpha val="51000"/>
                </a:schemeClr>
              </a:gs>
            </a:gsLst>
          </a:gradFill>
          <a:effectLst>
            <a:softEdge rad="127000"/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2" y="1940809"/>
            <a:ext cx="1237377" cy="1237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32" y="1614572"/>
            <a:ext cx="1237377" cy="12373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14" y="3619568"/>
            <a:ext cx="1237377" cy="1237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1" y="4843479"/>
            <a:ext cx="1237377" cy="1237377"/>
          </a:xfrm>
          <a:prstGeom prst="rect">
            <a:avLst/>
          </a:prstGeom>
        </p:spPr>
      </p:pic>
      <p:cxnSp>
        <p:nvCxnSpPr>
          <p:cNvPr id="13" name="Соединительная линия уступом 12"/>
          <p:cNvCxnSpPr>
            <a:stCxn id="7" idx="3"/>
            <a:endCxn id="8" idx="1"/>
          </p:cNvCxnSpPr>
          <p:nvPr/>
        </p:nvCxnSpPr>
        <p:spPr>
          <a:xfrm flipV="1">
            <a:off x="1543589" y="2233260"/>
            <a:ext cx="3996242" cy="326238"/>
          </a:xfrm>
          <a:prstGeom prst="bentConnector3">
            <a:avLst>
              <a:gd name="adj1" fmla="val 71660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8" idx="3"/>
            <a:endCxn id="9" idx="3"/>
          </p:cNvCxnSpPr>
          <p:nvPr/>
        </p:nvCxnSpPr>
        <p:spPr>
          <a:xfrm>
            <a:off x="6777208" y="2233260"/>
            <a:ext cx="743583" cy="2004996"/>
          </a:xfrm>
          <a:prstGeom prst="bentConnector3">
            <a:avLst>
              <a:gd name="adj1" fmla="val 244458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9" idx="1"/>
            <a:endCxn id="10" idx="3"/>
          </p:cNvCxnSpPr>
          <p:nvPr/>
        </p:nvCxnSpPr>
        <p:spPr>
          <a:xfrm rot="10800000" flipV="1">
            <a:off x="1536858" y="4238256"/>
            <a:ext cx="4746556" cy="1223911"/>
          </a:xfrm>
          <a:prstGeom prst="bentConnector3">
            <a:avLst>
              <a:gd name="adj1" fmla="val 93133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0" idx="2"/>
            <a:endCxn id="9" idx="2"/>
          </p:cNvCxnSpPr>
          <p:nvPr/>
        </p:nvCxnSpPr>
        <p:spPr>
          <a:xfrm rot="5400000" flipH="1" flipV="1">
            <a:off x="3298180" y="2476934"/>
            <a:ext cx="1223911" cy="5983933"/>
          </a:xfrm>
          <a:prstGeom prst="bentConnector3">
            <a:avLst>
              <a:gd name="adj1" fmla="val -12931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ая выноска 39"/>
          <p:cNvSpPr/>
          <p:nvPr/>
        </p:nvSpPr>
        <p:spPr>
          <a:xfrm>
            <a:off x="155033" y="912745"/>
            <a:ext cx="1304067" cy="695999"/>
          </a:xfrm>
          <a:prstGeom prst="wedgeRectCallout">
            <a:avLst>
              <a:gd name="adj1" fmla="val -11959"/>
              <a:gd name="adj2" fmla="val 114751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9" b="1" dirty="0"/>
              <a:t>АРМ</a:t>
            </a:r>
            <a:endParaRPr lang="uk-UA" sz="969" dirty="0"/>
          </a:p>
          <a:p>
            <a:pPr algn="ctr"/>
            <a:r>
              <a:rPr lang="uk-UA" sz="969" b="1" dirty="0"/>
              <a:t>Керівника і відповідального виконавця теми</a:t>
            </a:r>
            <a:endParaRPr lang="uk-UA" sz="969" dirty="0"/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4742136" y="768909"/>
            <a:ext cx="1459472" cy="784745"/>
          </a:xfrm>
          <a:prstGeom prst="wedgeRectCallout">
            <a:avLst>
              <a:gd name="adj1" fmla="val 22737"/>
              <a:gd name="adj2" fmla="val 79917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9" b="1" dirty="0"/>
              <a:t>АРМ </a:t>
            </a:r>
            <a:endParaRPr lang="uk-UA" sz="969" dirty="0"/>
          </a:p>
          <a:p>
            <a:pPr algn="ctr"/>
            <a:r>
              <a:rPr lang="uk-UA" sz="969" b="1" dirty="0"/>
              <a:t>Співробітника служби ученого секретаря наукової установи</a:t>
            </a:r>
            <a:endParaRPr lang="uk-UA" sz="969" dirty="0"/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913157" y="3225237"/>
            <a:ext cx="1459472" cy="534067"/>
          </a:xfrm>
          <a:prstGeom prst="wedgeRectCallout">
            <a:avLst>
              <a:gd name="adj1" fmla="val -22484"/>
              <a:gd name="adj2" fmla="val 92702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9" b="1" dirty="0"/>
              <a:t>АРМ</a:t>
            </a:r>
            <a:endParaRPr lang="ru-RU" sz="969" dirty="0"/>
          </a:p>
          <a:p>
            <a:pPr algn="ctr"/>
            <a:r>
              <a:rPr lang="ru-RU" sz="969" b="1" dirty="0"/>
              <a:t> Ученого секретаря  </a:t>
            </a:r>
            <a:r>
              <a:rPr lang="uk-UA" sz="969" b="1" dirty="0"/>
              <a:t>відділення</a:t>
            </a:r>
            <a:r>
              <a:rPr lang="ru-RU" sz="969" b="1" dirty="0"/>
              <a:t> </a:t>
            </a:r>
            <a:endParaRPr lang="uk-UA" sz="969" dirty="0"/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135859" y="4055595"/>
            <a:ext cx="1459472" cy="536948"/>
          </a:xfrm>
          <a:prstGeom prst="wedgeRectCallout">
            <a:avLst>
              <a:gd name="adj1" fmla="val -5873"/>
              <a:gd name="adj2" fmla="val 122345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9" b="1" dirty="0"/>
              <a:t>АРМ  Секретаря експертної ради НАН України</a:t>
            </a:r>
            <a:endParaRPr lang="uk-UA" sz="969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7372629" y="5745783"/>
            <a:ext cx="1595417" cy="773736"/>
          </a:xfrm>
          <a:prstGeom prst="roundRect">
            <a:avLst/>
          </a:prstGeom>
          <a:scene3d>
            <a:camera prst="orthographicFront"/>
            <a:lightRig rig="sunrise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Відкриття нової теми за відомчою тематикою</a:t>
            </a:r>
            <a:endParaRPr lang="ru-RU" sz="110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2" name="Соединительная линия уступом 101"/>
          <p:cNvCxnSpPr>
            <a:endCxn id="101" idx="0"/>
          </p:cNvCxnSpPr>
          <p:nvPr/>
        </p:nvCxnSpPr>
        <p:spPr>
          <a:xfrm rot="16200000" flipH="1">
            <a:off x="7201047" y="4776492"/>
            <a:ext cx="1040604" cy="897978"/>
          </a:xfrm>
          <a:prstGeom prst="bentConnector3">
            <a:avLst>
              <a:gd name="adj1" fmla="val 72004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с двумя скругленными противолежащими углами 58"/>
          <p:cNvSpPr/>
          <p:nvPr/>
        </p:nvSpPr>
        <p:spPr>
          <a:xfrm>
            <a:off x="2728761" y="802903"/>
            <a:ext cx="1247983" cy="1638524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>
                <a:solidFill>
                  <a:schemeClr val="accent4">
                    <a:lumMod val="50000"/>
                  </a:schemeClr>
                </a:solidFill>
              </a:rPr>
              <a:t>Автоматизоване 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формування, збереження в БД і друк Запита, ТЗ, </a:t>
            </a:r>
            <a:r>
              <a:rPr lang="uk-UA" sz="1000" dirty="0" err="1">
                <a:solidFill>
                  <a:schemeClr val="accent4">
                    <a:lumMod val="50000"/>
                  </a:schemeClr>
                </a:solidFill>
              </a:rPr>
              <a:t>Кошториса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  на відкриття теми з фундаментальних досліджень </a:t>
            </a:r>
          </a:p>
          <a:p>
            <a:pPr>
              <a:lnSpc>
                <a:spcPts val="1000"/>
              </a:lnSpc>
            </a:pPr>
            <a:endParaRPr lang="uk-UA" sz="1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Автоматичне формування Картки НДР/ДКР в БД</a:t>
            </a:r>
          </a:p>
        </p:txBody>
      </p:sp>
      <p:sp>
        <p:nvSpPr>
          <p:cNvPr id="113" name="Десятиугольник 112"/>
          <p:cNvSpPr/>
          <p:nvPr/>
        </p:nvSpPr>
        <p:spPr>
          <a:xfrm>
            <a:off x="3817678" y="846952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1</a:t>
            </a:r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7181532" y="732016"/>
            <a:ext cx="1158899" cy="1395580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Внесення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Картку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НДР/ДКР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 номера та дати рішення Вченої ради інституту щодо затвердження запиту на відкриття нової теми</a:t>
            </a:r>
          </a:p>
        </p:txBody>
      </p:sp>
      <p:sp>
        <p:nvSpPr>
          <p:cNvPr id="117" name="Десятиугольник 116"/>
          <p:cNvSpPr/>
          <p:nvPr/>
        </p:nvSpPr>
        <p:spPr>
          <a:xfrm>
            <a:off x="8314345" y="847895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2</a:t>
            </a:r>
          </a:p>
        </p:txBody>
      </p: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4443834" y="2683217"/>
            <a:ext cx="1360057" cy="1545802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При отриманні у відділенні паперових  документів по Запиту на відкриття нової теми реєстрація Запиту у відділенні (внесення відомостей щодо дати та вхідного номера в Картку НДР/ДКР )</a:t>
            </a:r>
          </a:p>
        </p:txBody>
      </p:sp>
      <p:sp>
        <p:nvSpPr>
          <p:cNvPr id="118" name="Десятиугольник 117"/>
          <p:cNvSpPr/>
          <p:nvPr/>
        </p:nvSpPr>
        <p:spPr>
          <a:xfrm>
            <a:off x="5647978" y="2553109"/>
            <a:ext cx="265179" cy="25370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3</a:t>
            </a:r>
          </a:p>
        </p:txBody>
      </p:sp>
      <p:sp>
        <p:nvSpPr>
          <p:cNvPr id="63" name="Прямоугольник с двумя скругленными противолежащими углами 62"/>
          <p:cNvSpPr/>
          <p:nvPr/>
        </p:nvSpPr>
        <p:spPr>
          <a:xfrm>
            <a:off x="3184137" y="2854768"/>
            <a:ext cx="1200829" cy="1193670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Внесення в Картку НДР/ДКР оцінки та дати проведення Секції експертної ради із розгляду  Запиту (для фундаментальних тем)</a:t>
            </a:r>
          </a:p>
        </p:txBody>
      </p:sp>
      <p:sp>
        <p:nvSpPr>
          <p:cNvPr id="119" name="Десятиугольник 118"/>
          <p:cNvSpPr/>
          <p:nvPr/>
        </p:nvSpPr>
        <p:spPr>
          <a:xfrm>
            <a:off x="4111185" y="2756858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4</a:t>
            </a:r>
          </a:p>
        </p:txBody>
      </p:sp>
      <p:sp>
        <p:nvSpPr>
          <p:cNvPr id="64" name="Прямоугольник с двумя скругленными противолежащими углами 63"/>
          <p:cNvSpPr/>
          <p:nvPr/>
        </p:nvSpPr>
        <p:spPr>
          <a:xfrm>
            <a:off x="1896731" y="2859444"/>
            <a:ext cx="1085158" cy="1193670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Внесення в Картку НДР/ДКР дати проведення Бюро відділення щодо затвердження оцінки по Запиту</a:t>
            </a:r>
          </a:p>
        </p:txBody>
      </p:sp>
      <p:sp>
        <p:nvSpPr>
          <p:cNvPr id="120" name="Десятиугольник 119"/>
          <p:cNvSpPr/>
          <p:nvPr/>
        </p:nvSpPr>
        <p:spPr>
          <a:xfrm>
            <a:off x="2803980" y="2783796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5</a:t>
            </a:r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3111948" y="5270773"/>
            <a:ext cx="1570086" cy="883620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Внесення в Картку НДР/ДКР дати проведення експертної ради щодо затвердження оцінки по Запиту (для фундаментальних тем)</a:t>
            </a:r>
          </a:p>
        </p:txBody>
      </p:sp>
      <p:sp>
        <p:nvSpPr>
          <p:cNvPr id="121" name="Десятиугольник 120"/>
          <p:cNvSpPr/>
          <p:nvPr/>
        </p:nvSpPr>
        <p:spPr>
          <a:xfrm>
            <a:off x="4549444" y="5158043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6</a:t>
            </a:r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7454128" y="4486212"/>
            <a:ext cx="1395940" cy="858190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Внесення дати та номера  рішення Президії НАН України (для окремих тем)</a:t>
            </a:r>
          </a:p>
        </p:txBody>
      </p:sp>
      <p:sp>
        <p:nvSpPr>
          <p:cNvPr id="122" name="Десятиугольник 121"/>
          <p:cNvSpPr/>
          <p:nvPr/>
        </p:nvSpPr>
        <p:spPr>
          <a:xfrm>
            <a:off x="8679264" y="4403600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7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Національна академія наук України </a:t>
            </a:r>
          </a:p>
          <a:p>
            <a:r>
              <a:rPr lang="ru-RU"/>
              <a:t>Інститут кібернетики імені В.М.Глушкова НАН України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14</a:t>
            </a:fld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60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D1895D-5BC1-4F00-AF12-97217ABE32C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uk-UA" dirty="0"/>
              <a:t>Технологічна схема виконання та завершення теми</a:t>
            </a:r>
            <a:br>
              <a:rPr lang="uk-UA" dirty="0"/>
            </a:br>
            <a:r>
              <a:rPr lang="uk-UA" dirty="0"/>
              <a:t>за відомчою тематикою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8913" y="963615"/>
            <a:ext cx="8955087" cy="5461000"/>
          </a:xfrm>
          <a:gradFill>
            <a:gsLst>
              <a:gs pos="0">
                <a:schemeClr val="bg1">
                  <a:alpha val="53000"/>
                </a:schemeClr>
              </a:gs>
              <a:gs pos="29000">
                <a:schemeClr val="bg1">
                  <a:alpha val="70000"/>
                </a:schemeClr>
              </a:gs>
              <a:gs pos="74000">
                <a:srgbClr val="FFFFFF">
                  <a:alpha val="70000"/>
                </a:srgbClr>
              </a:gs>
              <a:gs pos="50000">
                <a:srgbClr val="FFFFFF"/>
              </a:gs>
              <a:gs pos="100000">
                <a:schemeClr val="bg1">
                  <a:alpha val="51000"/>
                </a:schemeClr>
              </a:gs>
            </a:gsLst>
          </a:gradFill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42" y="2410390"/>
            <a:ext cx="1237377" cy="1237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82" y="2200489"/>
            <a:ext cx="1237377" cy="1237377"/>
          </a:xfrm>
          <a:prstGeom prst="rect">
            <a:avLst/>
          </a:prstGeom>
        </p:spPr>
      </p:pic>
      <p:cxnSp>
        <p:nvCxnSpPr>
          <p:cNvPr id="13" name="Соединительная линия уступом 12"/>
          <p:cNvCxnSpPr>
            <a:stCxn id="7" idx="3"/>
            <a:endCxn id="8" idx="1"/>
          </p:cNvCxnSpPr>
          <p:nvPr/>
        </p:nvCxnSpPr>
        <p:spPr>
          <a:xfrm flipV="1">
            <a:off x="2229819" y="2819178"/>
            <a:ext cx="4110963" cy="209901"/>
          </a:xfrm>
          <a:prstGeom prst="bentConnector3">
            <a:avLst>
              <a:gd name="adj1" fmla="val 40101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8" idx="0"/>
            <a:endCxn id="8" idx="3"/>
          </p:cNvCxnSpPr>
          <p:nvPr/>
        </p:nvCxnSpPr>
        <p:spPr>
          <a:xfrm rot="16200000" flipH="1">
            <a:off x="6959470" y="2200490"/>
            <a:ext cx="618689" cy="618688"/>
          </a:xfrm>
          <a:prstGeom prst="bentConnector4">
            <a:avLst>
              <a:gd name="adj1" fmla="val -47506"/>
              <a:gd name="adj2" fmla="val 322913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5400000">
            <a:off x="4572234" y="657635"/>
            <a:ext cx="209901" cy="5348340"/>
          </a:xfrm>
          <a:prstGeom prst="bentConnector3">
            <a:avLst>
              <a:gd name="adj1" fmla="val 1015550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ая выноска 39"/>
          <p:cNvSpPr/>
          <p:nvPr/>
        </p:nvSpPr>
        <p:spPr>
          <a:xfrm>
            <a:off x="1061593" y="1091239"/>
            <a:ext cx="1304067" cy="695999"/>
          </a:xfrm>
          <a:prstGeom prst="wedgeRectCallout">
            <a:avLst>
              <a:gd name="adj1" fmla="val -28140"/>
              <a:gd name="adj2" fmla="val 158063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9" b="1" dirty="0"/>
              <a:t>АРМ</a:t>
            </a:r>
            <a:endParaRPr lang="uk-UA" sz="969" dirty="0"/>
          </a:p>
          <a:p>
            <a:pPr algn="ctr"/>
            <a:r>
              <a:rPr lang="uk-UA" sz="969" b="1" dirty="0"/>
              <a:t>Керівника і відповідального виконавця теми</a:t>
            </a:r>
            <a:endParaRPr lang="uk-UA" sz="969" dirty="0"/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5495063" y="1063504"/>
            <a:ext cx="1459472" cy="716648"/>
          </a:xfrm>
          <a:prstGeom prst="wedgeRectCallout">
            <a:avLst>
              <a:gd name="adj1" fmla="val 29966"/>
              <a:gd name="adj2" fmla="val 132497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9" b="1" dirty="0"/>
              <a:t>АРМ</a:t>
            </a:r>
            <a:endParaRPr lang="uk-UA" sz="969" dirty="0"/>
          </a:p>
          <a:p>
            <a:pPr algn="ctr"/>
            <a:r>
              <a:rPr lang="uk-UA" sz="969" b="1" dirty="0"/>
              <a:t> Співробітника служби ученого секретаря наукової установи</a:t>
            </a:r>
            <a:endParaRPr lang="uk-UA" sz="969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7056549" y="5756389"/>
            <a:ext cx="1595417" cy="773736"/>
          </a:xfrm>
          <a:prstGeom prst="roundRect">
            <a:avLst/>
          </a:prstGeom>
          <a:scene3d>
            <a:camera prst="orthographicFront"/>
            <a:lightRig rig="sunrise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en-US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завершена</a:t>
            </a:r>
          </a:p>
        </p:txBody>
      </p:sp>
      <p:cxnSp>
        <p:nvCxnSpPr>
          <p:cNvPr id="102" name="Соединительная линия уступом 101"/>
          <p:cNvCxnSpPr>
            <a:stCxn id="7" idx="1"/>
            <a:endCxn id="101" idx="1"/>
          </p:cNvCxnSpPr>
          <p:nvPr/>
        </p:nvCxnSpPr>
        <p:spPr>
          <a:xfrm rot="10800000" flipH="1" flipV="1">
            <a:off x="992442" y="3029079"/>
            <a:ext cx="6064107" cy="3114179"/>
          </a:xfrm>
          <a:prstGeom prst="bentConnector3">
            <a:avLst>
              <a:gd name="adj1" fmla="val -12055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с двумя скругленными противолежащими углами 58"/>
          <p:cNvSpPr/>
          <p:nvPr/>
        </p:nvSpPr>
        <p:spPr>
          <a:xfrm>
            <a:off x="2461119" y="1791210"/>
            <a:ext cx="1126139" cy="108567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Автоматизоване формування, збереження в БД, друк і експорт у формат </a:t>
            </a:r>
            <a:r>
              <a:rPr lang="uk-UA" sz="1000" dirty="0" err="1">
                <a:solidFill>
                  <a:schemeClr val="accent4">
                    <a:lumMod val="50000"/>
                  </a:schemeClr>
                </a:solidFill>
              </a:rPr>
              <a:t>УкрІНТЕІ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: реєстраційної картки (РК)</a:t>
            </a:r>
          </a:p>
        </p:txBody>
      </p:sp>
      <p:sp>
        <p:nvSpPr>
          <p:cNvPr id="113" name="Десятиугольник 112"/>
          <p:cNvSpPr/>
          <p:nvPr/>
        </p:nvSpPr>
        <p:spPr>
          <a:xfrm>
            <a:off x="3449310" y="1708125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1</a:t>
            </a:r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4136944" y="1533130"/>
            <a:ext cx="1158899" cy="1088274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Після реєстрації РК в </a:t>
            </a:r>
            <a:r>
              <a:rPr lang="uk-UA" sz="1000" dirty="0" err="1">
                <a:solidFill>
                  <a:schemeClr val="accent4">
                    <a:lumMod val="50000"/>
                  </a:schemeClr>
                </a:solidFill>
              </a:rPr>
              <a:t>УкрІНТЕІ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 внесення в Картку НДР/ДКР реєстраційного  номеру та дати реєстрації</a:t>
            </a:r>
          </a:p>
        </p:txBody>
      </p:sp>
      <p:sp>
        <p:nvSpPr>
          <p:cNvPr id="117" name="Десятиугольник 116"/>
          <p:cNvSpPr/>
          <p:nvPr/>
        </p:nvSpPr>
        <p:spPr>
          <a:xfrm>
            <a:off x="5163253" y="1418642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2</a:t>
            </a:r>
          </a:p>
        </p:txBody>
      </p: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7635842" y="939685"/>
            <a:ext cx="1063428" cy="80916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Внесення затвердженої планової вартості на поточний рік</a:t>
            </a:r>
          </a:p>
        </p:txBody>
      </p:sp>
      <p:sp>
        <p:nvSpPr>
          <p:cNvPr id="118" name="Десятиугольник 117"/>
          <p:cNvSpPr/>
          <p:nvPr/>
        </p:nvSpPr>
        <p:spPr>
          <a:xfrm>
            <a:off x="8569687" y="858691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3</a:t>
            </a:r>
          </a:p>
        </p:txBody>
      </p:sp>
      <p:sp>
        <p:nvSpPr>
          <p:cNvPr id="63" name="Прямоугольник с двумя скругленными противолежащими углами 62"/>
          <p:cNvSpPr/>
          <p:nvPr/>
        </p:nvSpPr>
        <p:spPr>
          <a:xfrm>
            <a:off x="7775043" y="2971796"/>
            <a:ext cx="1085157" cy="89708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Внесення  фактичного обсягу фінансування теми на поточний рік</a:t>
            </a:r>
          </a:p>
        </p:txBody>
      </p:sp>
      <p:sp>
        <p:nvSpPr>
          <p:cNvPr id="119" name="Десятиугольник 118"/>
          <p:cNvSpPr/>
          <p:nvPr/>
        </p:nvSpPr>
        <p:spPr>
          <a:xfrm>
            <a:off x="8702091" y="2873886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4</a:t>
            </a:r>
          </a:p>
        </p:txBody>
      </p:sp>
      <p:sp>
        <p:nvSpPr>
          <p:cNvPr id="64" name="Прямоугольник с двумя скругленными противолежащими углами 63"/>
          <p:cNvSpPr/>
          <p:nvPr/>
        </p:nvSpPr>
        <p:spPr>
          <a:xfrm>
            <a:off x="5889902" y="3920293"/>
            <a:ext cx="1085158" cy="1193670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Автоматичне формування і друк Тематичного плану наукових досліджень установи НАН України</a:t>
            </a:r>
          </a:p>
        </p:txBody>
      </p:sp>
      <p:sp>
        <p:nvSpPr>
          <p:cNvPr id="120" name="Десятиугольник 119"/>
          <p:cNvSpPr/>
          <p:nvPr/>
        </p:nvSpPr>
        <p:spPr>
          <a:xfrm>
            <a:off x="6797151" y="3844645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5</a:t>
            </a:r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3587258" y="3920304"/>
            <a:ext cx="1775734" cy="1221184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Автоматичне формування і друк: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річних звітів наукових установ Таблиця I.,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Таблиця ІІ.,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Таблиця II–1.,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Таблиця ІІІ–1.,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Таблиця ІV.</a:t>
            </a:r>
          </a:p>
        </p:txBody>
      </p:sp>
      <p:sp>
        <p:nvSpPr>
          <p:cNvPr id="121" name="Десятиугольник 120"/>
          <p:cNvSpPr/>
          <p:nvPr/>
        </p:nvSpPr>
        <p:spPr>
          <a:xfrm>
            <a:off x="5230403" y="3829134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6</a:t>
            </a:r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454823" y="4498683"/>
            <a:ext cx="1395940" cy="1502722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Автоматизоване формування, збереження в БД, друк і експорт у формат </a:t>
            </a:r>
            <a:r>
              <a:rPr lang="uk-UA" sz="1000" dirty="0" err="1">
                <a:solidFill>
                  <a:schemeClr val="accent4">
                    <a:lumMod val="50000"/>
                  </a:schemeClr>
                </a:solidFill>
              </a:rPr>
              <a:t>УкрІНТЕІ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інформаційної картки науково-технічної продукції (НТП); 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облікової картки НДР і ДКР</a:t>
            </a:r>
          </a:p>
        </p:txBody>
      </p:sp>
      <p:sp>
        <p:nvSpPr>
          <p:cNvPr id="122" name="Десятиугольник 121"/>
          <p:cNvSpPr/>
          <p:nvPr/>
        </p:nvSpPr>
        <p:spPr>
          <a:xfrm>
            <a:off x="1679959" y="4416071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Національна академія наук України </a:t>
            </a:r>
          </a:p>
          <a:p>
            <a:r>
              <a:rPr lang="ru-RU"/>
              <a:t>Інститут кібернетики імені В.М.Глушкова НАН України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15</a:t>
            </a:fld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E9C070-8B7A-48D1-B646-CC8360E87C3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uk-UA" dirty="0"/>
              <a:t>Технологічна схема відкриття нової теми</a:t>
            </a:r>
            <a:br>
              <a:rPr lang="uk-UA" dirty="0"/>
            </a:br>
            <a:r>
              <a:rPr lang="uk-UA" dirty="0"/>
              <a:t>за конкурсом </a:t>
            </a:r>
            <a:r>
              <a:rPr lang="ru-RU" dirty="0"/>
              <a:t>НТП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НАН України</a:t>
            </a:r>
            <a:endParaRPr lang="uk-UA" dirty="0"/>
          </a:p>
        </p:txBody>
      </p:sp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188913" y="868077"/>
            <a:ext cx="8955087" cy="5461000"/>
          </a:xfrm>
          <a:gradFill>
            <a:gsLst>
              <a:gs pos="0">
                <a:schemeClr val="bg1">
                  <a:alpha val="53000"/>
                </a:schemeClr>
              </a:gs>
              <a:gs pos="29000">
                <a:schemeClr val="bg1">
                  <a:alpha val="70000"/>
                </a:schemeClr>
              </a:gs>
              <a:gs pos="74000">
                <a:srgbClr val="FFFFFF">
                  <a:alpha val="70000"/>
                </a:srgbClr>
              </a:gs>
              <a:gs pos="50000">
                <a:srgbClr val="FFFFFF"/>
              </a:gs>
              <a:gs pos="100000">
                <a:schemeClr val="bg1">
                  <a:alpha val="51000"/>
                </a:schemeClr>
              </a:gs>
            </a:gsLst>
          </a:gradFill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2" y="1961591"/>
            <a:ext cx="1237377" cy="1237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32" y="1635354"/>
            <a:ext cx="1237377" cy="12373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14" y="3640350"/>
            <a:ext cx="1237377" cy="1237377"/>
          </a:xfrm>
          <a:prstGeom prst="rect">
            <a:avLst/>
          </a:prstGeom>
        </p:spPr>
      </p:pic>
      <p:cxnSp>
        <p:nvCxnSpPr>
          <p:cNvPr id="13" name="Соединительная линия уступом 12"/>
          <p:cNvCxnSpPr>
            <a:stCxn id="7" idx="3"/>
            <a:endCxn id="8" idx="1"/>
          </p:cNvCxnSpPr>
          <p:nvPr/>
        </p:nvCxnSpPr>
        <p:spPr>
          <a:xfrm flipV="1">
            <a:off x="1543589" y="2254042"/>
            <a:ext cx="3996242" cy="326238"/>
          </a:xfrm>
          <a:prstGeom prst="bentConnector3">
            <a:avLst>
              <a:gd name="adj1" fmla="val 71660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8" idx="3"/>
            <a:endCxn id="9" idx="3"/>
          </p:cNvCxnSpPr>
          <p:nvPr/>
        </p:nvCxnSpPr>
        <p:spPr>
          <a:xfrm>
            <a:off x="6777208" y="2254042"/>
            <a:ext cx="743583" cy="2004996"/>
          </a:xfrm>
          <a:prstGeom prst="bentConnector3">
            <a:avLst>
              <a:gd name="adj1" fmla="val 244458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cxnSpLocks/>
            <a:stCxn id="9" idx="1"/>
            <a:endCxn id="45" idx="0"/>
          </p:cNvCxnSpPr>
          <p:nvPr/>
        </p:nvCxnSpPr>
        <p:spPr>
          <a:xfrm rot="10800000" flipV="1">
            <a:off x="867384" y="4259038"/>
            <a:ext cx="5416030" cy="500647"/>
          </a:xfrm>
          <a:prstGeom prst="bentConnector2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ая выноска 39"/>
          <p:cNvSpPr/>
          <p:nvPr/>
        </p:nvSpPr>
        <p:spPr>
          <a:xfrm>
            <a:off x="219686" y="933527"/>
            <a:ext cx="1304067" cy="695999"/>
          </a:xfrm>
          <a:prstGeom prst="wedgeRectCallout">
            <a:avLst>
              <a:gd name="adj1" fmla="val -11959"/>
              <a:gd name="adj2" fmla="val 114751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9" b="1" dirty="0"/>
              <a:t>АРМ</a:t>
            </a:r>
            <a:endParaRPr lang="uk-UA" sz="969" dirty="0"/>
          </a:p>
          <a:p>
            <a:pPr algn="ctr"/>
            <a:r>
              <a:rPr lang="uk-UA" sz="969" b="1" dirty="0"/>
              <a:t>Керівника і відповідального виконавця теми</a:t>
            </a:r>
            <a:endParaRPr lang="uk-UA" sz="969" dirty="0"/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4704214" y="772494"/>
            <a:ext cx="1584241" cy="781469"/>
          </a:xfrm>
          <a:prstGeom prst="wedgeRectCallout">
            <a:avLst>
              <a:gd name="adj1" fmla="val 27163"/>
              <a:gd name="adj2" fmla="val 84981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9" b="1" dirty="0"/>
              <a:t>АРМ</a:t>
            </a:r>
            <a:r>
              <a:rPr lang="en-US" sz="969" b="1" dirty="0"/>
              <a:t/>
            </a:r>
            <a:br>
              <a:rPr lang="en-US" sz="969" b="1" dirty="0"/>
            </a:br>
            <a:r>
              <a:rPr lang="ru-RU" sz="969" b="1" dirty="0"/>
              <a:t> </a:t>
            </a:r>
            <a:r>
              <a:rPr lang="ru-RU" sz="969" b="1" dirty="0" err="1"/>
              <a:t>Співробітника</a:t>
            </a:r>
            <a:r>
              <a:rPr lang="ru-RU" sz="969" b="1" dirty="0"/>
              <a:t> </a:t>
            </a:r>
            <a:r>
              <a:rPr lang="ru-RU" sz="969" b="1" dirty="0" err="1"/>
              <a:t>служби</a:t>
            </a:r>
            <a:r>
              <a:rPr lang="ru-RU" sz="969" b="1" dirty="0"/>
              <a:t> ученого секретаря </a:t>
            </a:r>
            <a:r>
              <a:rPr lang="uk-UA" sz="969" b="1" dirty="0"/>
              <a:t>установи</a:t>
            </a:r>
            <a:r>
              <a:rPr lang="ru-RU" sz="969" b="1" dirty="0"/>
              <a:t> НАН України</a:t>
            </a:r>
            <a:endParaRPr lang="uk-UA" sz="969" b="1" dirty="0"/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6252628" y="3007144"/>
            <a:ext cx="1459472" cy="534067"/>
          </a:xfrm>
          <a:prstGeom prst="wedgeRectCallout">
            <a:avLst>
              <a:gd name="adj1" fmla="val -22484"/>
              <a:gd name="adj2" fmla="val 92702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9" b="1" dirty="0"/>
              <a:t>АРМ</a:t>
            </a:r>
            <a:endParaRPr lang="ru-RU" sz="969" dirty="0"/>
          </a:p>
          <a:p>
            <a:pPr algn="ctr"/>
            <a:r>
              <a:rPr lang="ru-RU" sz="969" b="1" dirty="0"/>
              <a:t>  </a:t>
            </a:r>
            <a:r>
              <a:rPr lang="uk-UA" sz="969" b="1" dirty="0"/>
              <a:t>Куратора   КНТП по секції </a:t>
            </a:r>
            <a:r>
              <a:rPr lang="ru-RU" sz="969" b="1" dirty="0"/>
              <a:t>НАН </a:t>
            </a:r>
            <a:r>
              <a:rPr lang="ru-RU" sz="969" b="1" dirty="0" err="1"/>
              <a:t>України</a:t>
            </a:r>
            <a:endParaRPr lang="uk-UA" sz="969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7288036" y="5766565"/>
            <a:ext cx="1680010" cy="773736"/>
          </a:xfrm>
          <a:prstGeom prst="roundRect">
            <a:avLst/>
          </a:prstGeom>
          <a:scene3d>
            <a:camera prst="orthographicFront"/>
            <a:lightRig rig="sunrise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Відкриття </a:t>
            </a:r>
            <a:br>
              <a:rPr lang="uk-UA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науково-технічного проекту</a:t>
            </a:r>
            <a:endParaRPr lang="ru-RU" sz="110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2" name="Соединительная линия уступом 101"/>
          <p:cNvCxnSpPr>
            <a:stCxn id="44" idx="3"/>
            <a:endCxn id="101" idx="0"/>
          </p:cNvCxnSpPr>
          <p:nvPr/>
        </p:nvCxnSpPr>
        <p:spPr>
          <a:xfrm flipV="1">
            <a:off x="1661751" y="5766565"/>
            <a:ext cx="6466290" cy="155047"/>
          </a:xfrm>
          <a:prstGeom prst="bentConnector4">
            <a:avLst>
              <a:gd name="adj1" fmla="val 68679"/>
              <a:gd name="adj2" fmla="val 501106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с двумя скругленными противолежащими углами 58"/>
          <p:cNvSpPr/>
          <p:nvPr/>
        </p:nvSpPr>
        <p:spPr>
          <a:xfrm>
            <a:off x="2328126" y="947285"/>
            <a:ext cx="1591551" cy="1508013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Автоматизоване формування, збереження в БД і друк Запита для участі в КНТП наукових установ НАН України</a:t>
            </a:r>
          </a:p>
          <a:p>
            <a:pPr>
              <a:lnSpc>
                <a:spcPts val="1000"/>
              </a:lnSpc>
            </a:pPr>
            <a:endParaRPr lang="uk-UA" sz="1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Автоматичне формування Картки НДР/ДКР в БД</a:t>
            </a:r>
          </a:p>
        </p:txBody>
      </p:sp>
      <p:sp>
        <p:nvSpPr>
          <p:cNvPr id="113" name="Десятиугольник 112"/>
          <p:cNvSpPr/>
          <p:nvPr/>
        </p:nvSpPr>
        <p:spPr>
          <a:xfrm>
            <a:off x="3740499" y="867734"/>
            <a:ext cx="266558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1</a:t>
            </a:r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7288036" y="982221"/>
            <a:ext cx="1158899" cy="1136085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Внесення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Картку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НДР/ДКР номера та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дати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рішення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Вченої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ради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інституту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щодо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затвердження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запиту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для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участі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в КНТП</a:t>
            </a:r>
            <a:endParaRPr lang="uk-UA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7" name="Десятиугольник 116"/>
          <p:cNvSpPr/>
          <p:nvPr/>
        </p:nvSpPr>
        <p:spPr>
          <a:xfrm>
            <a:off x="8314345" y="867734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2</a:t>
            </a:r>
          </a:p>
        </p:txBody>
      </p: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4551641" y="2711298"/>
            <a:ext cx="1313698" cy="1495007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При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отриманні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паперових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документів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по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Запиту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для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участі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в КНТП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реєстрація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Запиту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секції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НАН України (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внесення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відомостей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щодо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дати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вхідного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номера в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Картку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НДР/ДКР )</a:t>
            </a:r>
            <a:endParaRPr lang="uk-UA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8" name="Десятиугольник 117"/>
          <p:cNvSpPr/>
          <p:nvPr/>
        </p:nvSpPr>
        <p:spPr>
          <a:xfrm>
            <a:off x="5539830" y="2644303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3</a:t>
            </a:r>
          </a:p>
        </p:txBody>
      </p:sp>
      <p:sp>
        <p:nvSpPr>
          <p:cNvPr id="63" name="Прямоугольник с двумя скругленными противолежащими углами 62"/>
          <p:cNvSpPr/>
          <p:nvPr/>
        </p:nvSpPr>
        <p:spPr>
          <a:xfrm>
            <a:off x="3256874" y="3069506"/>
            <a:ext cx="1085157" cy="1193670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Реєстрація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оцінки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екперта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оцінки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Бюро (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внесення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відповідних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відомостей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Картку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НДР/ДКР)</a:t>
            </a:r>
            <a:endParaRPr lang="uk-UA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9" name="Десятиугольник 118"/>
          <p:cNvSpPr/>
          <p:nvPr/>
        </p:nvSpPr>
        <p:spPr>
          <a:xfrm>
            <a:off x="4183922" y="2971596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4</a:t>
            </a:r>
          </a:p>
        </p:txBody>
      </p:sp>
      <p:sp>
        <p:nvSpPr>
          <p:cNvPr id="64" name="Прямоугольник с двумя скругленными противолежащими углами 63"/>
          <p:cNvSpPr/>
          <p:nvPr/>
        </p:nvSpPr>
        <p:spPr>
          <a:xfrm>
            <a:off x="1997176" y="3074182"/>
            <a:ext cx="1085158" cy="1193670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Реєстрація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оцінки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Секції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НАН України (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внесення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відповідних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відомостей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Картку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НДР/ДКР)</a:t>
            </a:r>
            <a:endParaRPr lang="uk-UA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0" name="Десятиугольник 119"/>
          <p:cNvSpPr/>
          <p:nvPr/>
        </p:nvSpPr>
        <p:spPr>
          <a:xfrm>
            <a:off x="2904425" y="2998534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5</a:t>
            </a:r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2851717" y="5040137"/>
            <a:ext cx="1395940" cy="778018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Реєстрація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дати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та номера  Р</a:t>
            </a:r>
            <a:r>
              <a:rPr lang="uk-UA" sz="1000" dirty="0" err="1">
                <a:solidFill>
                  <a:schemeClr val="accent4">
                    <a:lumMod val="50000"/>
                  </a:schemeClr>
                </a:solidFill>
              </a:rPr>
              <a:t>ішення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Президії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НАН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України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щодо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затвердження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переможців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конкурсу</a:t>
            </a:r>
            <a:endParaRPr lang="uk-UA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2" name="Десятиугольник 121"/>
          <p:cNvSpPr/>
          <p:nvPr/>
        </p:nvSpPr>
        <p:spPr>
          <a:xfrm>
            <a:off x="4076853" y="4957525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46" b="1" dirty="0"/>
              <a:t>6</a:t>
            </a:r>
            <a:endParaRPr lang="ru-RU" sz="1246" b="1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75" y="5302923"/>
            <a:ext cx="1237377" cy="1237377"/>
          </a:xfrm>
          <a:prstGeom prst="rect">
            <a:avLst/>
          </a:prstGeom>
        </p:spPr>
      </p:pic>
      <p:sp>
        <p:nvSpPr>
          <p:cNvPr id="45" name="Прямоугольная выноска 44"/>
          <p:cNvSpPr/>
          <p:nvPr/>
        </p:nvSpPr>
        <p:spPr>
          <a:xfrm>
            <a:off x="219686" y="4759686"/>
            <a:ext cx="1295396" cy="534067"/>
          </a:xfrm>
          <a:prstGeom prst="wedgeRectCallout">
            <a:avLst>
              <a:gd name="adj1" fmla="val -12747"/>
              <a:gd name="adj2" fmla="val 97540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9" b="1" dirty="0"/>
              <a:t>АРМ</a:t>
            </a:r>
            <a:endParaRPr lang="ru-RU" sz="969" dirty="0"/>
          </a:p>
          <a:p>
            <a:pPr algn="ctr"/>
            <a:r>
              <a:rPr lang="ru-RU" sz="969" b="1" dirty="0"/>
              <a:t>  </a:t>
            </a:r>
            <a:r>
              <a:rPr lang="uk-UA" sz="969" b="1" dirty="0"/>
              <a:t>Куратора   </a:t>
            </a:r>
            <a:r>
              <a:rPr lang="ru-RU" sz="969" b="1" dirty="0"/>
              <a:t>КНТП </a:t>
            </a:r>
          </a:p>
          <a:p>
            <a:pPr algn="ctr"/>
            <a:r>
              <a:rPr lang="ru-RU" sz="969" b="1" dirty="0"/>
              <a:t>НАН України</a:t>
            </a:r>
            <a:endParaRPr lang="uk-UA" sz="969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Національна академія наук України </a:t>
            </a:r>
          </a:p>
          <a:p>
            <a:r>
              <a:rPr lang="ru-RU"/>
              <a:t>Інститут кібернетики імені В.М.Глушкова НАН України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16</a:t>
            </a:fld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6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DBEEB42-334D-46B5-A6B7-5194E5D5CC5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uk-UA" dirty="0"/>
              <a:t>Технологічна схема виконання та завершення теми</a:t>
            </a:r>
            <a:br>
              <a:rPr lang="uk-UA" dirty="0"/>
            </a:br>
            <a:r>
              <a:rPr lang="uk-UA" dirty="0"/>
              <a:t>за конкурсом </a:t>
            </a:r>
            <a:r>
              <a:rPr lang="ru-RU" dirty="0"/>
              <a:t>НТП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НАН України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8913" y="994788"/>
            <a:ext cx="8955087" cy="5461000"/>
          </a:xfrm>
          <a:gradFill>
            <a:gsLst>
              <a:gs pos="0">
                <a:schemeClr val="bg1">
                  <a:alpha val="53000"/>
                </a:schemeClr>
              </a:gs>
              <a:gs pos="29000">
                <a:schemeClr val="bg1">
                  <a:alpha val="70000"/>
                </a:schemeClr>
              </a:gs>
              <a:gs pos="74000">
                <a:srgbClr val="FFFFFF">
                  <a:alpha val="70000"/>
                </a:srgbClr>
              </a:gs>
              <a:gs pos="50000">
                <a:srgbClr val="FFFFFF"/>
              </a:gs>
              <a:gs pos="100000">
                <a:schemeClr val="bg1">
                  <a:alpha val="51000"/>
                </a:schemeClr>
              </a:gs>
            </a:gsLst>
          </a:gradFill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42" y="2441563"/>
            <a:ext cx="1237377" cy="1237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82" y="2231662"/>
            <a:ext cx="1237377" cy="1237377"/>
          </a:xfrm>
          <a:prstGeom prst="rect">
            <a:avLst/>
          </a:prstGeom>
        </p:spPr>
      </p:pic>
      <p:cxnSp>
        <p:nvCxnSpPr>
          <p:cNvPr id="13" name="Соединительная линия уступом 12"/>
          <p:cNvCxnSpPr>
            <a:stCxn id="7" idx="3"/>
            <a:endCxn id="8" idx="1"/>
          </p:cNvCxnSpPr>
          <p:nvPr/>
        </p:nvCxnSpPr>
        <p:spPr>
          <a:xfrm flipV="1">
            <a:off x="2229819" y="2850351"/>
            <a:ext cx="4110963" cy="209901"/>
          </a:xfrm>
          <a:prstGeom prst="bentConnector3">
            <a:avLst>
              <a:gd name="adj1" fmla="val 40101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8" idx="0"/>
            <a:endCxn id="8" idx="3"/>
          </p:cNvCxnSpPr>
          <p:nvPr/>
        </p:nvCxnSpPr>
        <p:spPr>
          <a:xfrm rot="16200000" flipH="1">
            <a:off x="6959470" y="2231663"/>
            <a:ext cx="618689" cy="618688"/>
          </a:xfrm>
          <a:prstGeom prst="bentConnector4">
            <a:avLst>
              <a:gd name="adj1" fmla="val -47506"/>
              <a:gd name="adj2" fmla="val 322913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5400000">
            <a:off x="4572234" y="688808"/>
            <a:ext cx="209901" cy="5348340"/>
          </a:xfrm>
          <a:prstGeom prst="bentConnector3">
            <a:avLst>
              <a:gd name="adj1" fmla="val 1015550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ая выноска 39"/>
          <p:cNvSpPr/>
          <p:nvPr/>
        </p:nvSpPr>
        <p:spPr>
          <a:xfrm>
            <a:off x="1061593" y="1122412"/>
            <a:ext cx="1304067" cy="695999"/>
          </a:xfrm>
          <a:prstGeom prst="wedgeRectCallout">
            <a:avLst>
              <a:gd name="adj1" fmla="val -28140"/>
              <a:gd name="adj2" fmla="val 158063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9" b="1" dirty="0"/>
              <a:t>АРМ</a:t>
            </a:r>
            <a:endParaRPr lang="uk-UA" sz="969" dirty="0"/>
          </a:p>
          <a:p>
            <a:pPr algn="ctr"/>
            <a:r>
              <a:rPr lang="uk-UA" sz="969" b="1" dirty="0"/>
              <a:t>Керівника і відповідального виконавця теми</a:t>
            </a:r>
            <a:endParaRPr lang="uk-UA" sz="969" dirty="0"/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5495063" y="1094677"/>
            <a:ext cx="1459472" cy="716648"/>
          </a:xfrm>
          <a:prstGeom prst="wedgeRectCallout">
            <a:avLst>
              <a:gd name="adj1" fmla="val 29966"/>
              <a:gd name="adj2" fmla="val 132497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9" b="1" dirty="0"/>
              <a:t>АРМ </a:t>
            </a:r>
            <a:r>
              <a:rPr lang="en-US" sz="969" b="1" dirty="0"/>
              <a:t/>
            </a:r>
            <a:br>
              <a:rPr lang="en-US" sz="969" b="1" dirty="0"/>
            </a:br>
            <a:r>
              <a:rPr lang="uk-UA" sz="969" b="1" dirty="0"/>
              <a:t>Співробітника служби ученого секретаря наукової установи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7056549" y="5787562"/>
            <a:ext cx="1595417" cy="773736"/>
          </a:xfrm>
          <a:prstGeom prst="roundRect">
            <a:avLst/>
          </a:prstGeom>
          <a:scene3d>
            <a:camera prst="orthographicFront"/>
            <a:lightRig rig="sunrise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en-US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завершена</a:t>
            </a:r>
          </a:p>
        </p:txBody>
      </p:sp>
      <p:cxnSp>
        <p:nvCxnSpPr>
          <p:cNvPr id="102" name="Соединительная линия уступом 101"/>
          <p:cNvCxnSpPr>
            <a:stCxn id="7" idx="1"/>
            <a:endCxn id="101" idx="1"/>
          </p:cNvCxnSpPr>
          <p:nvPr/>
        </p:nvCxnSpPr>
        <p:spPr>
          <a:xfrm rot="10800000" flipH="1" flipV="1">
            <a:off x="992442" y="3060252"/>
            <a:ext cx="6064107" cy="3114179"/>
          </a:xfrm>
          <a:prstGeom prst="bentConnector3">
            <a:avLst>
              <a:gd name="adj1" fmla="val -12055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с двумя скругленными противолежащими углами 58"/>
          <p:cNvSpPr/>
          <p:nvPr/>
        </p:nvSpPr>
        <p:spPr>
          <a:xfrm>
            <a:off x="2461119" y="1971245"/>
            <a:ext cx="1126139" cy="108567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Автоматизоване формування, збереження в БД, друк і експорт у формат </a:t>
            </a:r>
            <a:r>
              <a:rPr lang="uk-UA" sz="1000" dirty="0" err="1">
                <a:solidFill>
                  <a:schemeClr val="accent4">
                    <a:lumMod val="50000"/>
                  </a:schemeClr>
                </a:solidFill>
              </a:rPr>
              <a:t>УкрІНТЕІ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 реєстраційної картки (РК)</a:t>
            </a:r>
          </a:p>
        </p:txBody>
      </p:sp>
      <p:sp>
        <p:nvSpPr>
          <p:cNvPr id="113" name="Десятиугольник 112"/>
          <p:cNvSpPr/>
          <p:nvPr/>
        </p:nvSpPr>
        <p:spPr>
          <a:xfrm>
            <a:off x="3449310" y="1888160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1</a:t>
            </a:r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4136944" y="1691898"/>
            <a:ext cx="1158899" cy="115751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Після реєстрації РК в </a:t>
            </a:r>
            <a:r>
              <a:rPr lang="uk-UA" sz="1000" dirty="0" err="1">
                <a:solidFill>
                  <a:schemeClr val="accent4">
                    <a:lumMod val="50000"/>
                  </a:schemeClr>
                </a:solidFill>
              </a:rPr>
              <a:t>УкрІНТЕІ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 внесення в Картку НДР/ДКР реєстраційного номеру та дати реєстрації</a:t>
            </a:r>
          </a:p>
        </p:txBody>
      </p:sp>
      <p:sp>
        <p:nvSpPr>
          <p:cNvPr id="117" name="Десятиугольник 116"/>
          <p:cNvSpPr/>
          <p:nvPr/>
        </p:nvSpPr>
        <p:spPr>
          <a:xfrm>
            <a:off x="5163253" y="1577411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2</a:t>
            </a:r>
          </a:p>
        </p:txBody>
      </p: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7635842" y="1118634"/>
            <a:ext cx="1063428" cy="80916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Внесення затвердженої планової вартості на поточний рік</a:t>
            </a:r>
          </a:p>
        </p:txBody>
      </p:sp>
      <p:sp>
        <p:nvSpPr>
          <p:cNvPr id="118" name="Десятиугольник 117"/>
          <p:cNvSpPr/>
          <p:nvPr/>
        </p:nvSpPr>
        <p:spPr>
          <a:xfrm>
            <a:off x="8569687" y="1037640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3</a:t>
            </a:r>
          </a:p>
        </p:txBody>
      </p:sp>
      <p:sp>
        <p:nvSpPr>
          <p:cNvPr id="63" name="Прямоугольник с двумя скругленными противолежащими углами 62"/>
          <p:cNvSpPr/>
          <p:nvPr/>
        </p:nvSpPr>
        <p:spPr>
          <a:xfrm>
            <a:off x="7775043" y="2827482"/>
            <a:ext cx="1085157" cy="89708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Внесення  фактичного обсягу фінансування теми на поточний рік</a:t>
            </a:r>
          </a:p>
        </p:txBody>
      </p:sp>
      <p:sp>
        <p:nvSpPr>
          <p:cNvPr id="119" name="Десятиугольник 118"/>
          <p:cNvSpPr/>
          <p:nvPr/>
        </p:nvSpPr>
        <p:spPr>
          <a:xfrm>
            <a:off x="8702091" y="2729572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4</a:t>
            </a:r>
          </a:p>
        </p:txBody>
      </p:sp>
      <p:sp>
        <p:nvSpPr>
          <p:cNvPr id="64" name="Прямоугольник с двумя скругленными противолежащими углами 63"/>
          <p:cNvSpPr/>
          <p:nvPr/>
        </p:nvSpPr>
        <p:spPr>
          <a:xfrm>
            <a:off x="5889902" y="4182385"/>
            <a:ext cx="1085158" cy="1193670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Автоматичне формування і друк Тематичного плану наукових досліджень установи НАН України</a:t>
            </a:r>
          </a:p>
        </p:txBody>
      </p:sp>
      <p:sp>
        <p:nvSpPr>
          <p:cNvPr id="120" name="Десятиугольник 119"/>
          <p:cNvSpPr/>
          <p:nvPr/>
        </p:nvSpPr>
        <p:spPr>
          <a:xfrm>
            <a:off x="6797151" y="4106737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5</a:t>
            </a:r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3792906" y="4218712"/>
            <a:ext cx="1570086" cy="1184857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Автоматичне формування і друк: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річних звітів наукових установ - Таблиця I,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Таблиця ІІ,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Таблиця II–1,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Таблиця ІІІ–1,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Таблиця ІV.</a:t>
            </a:r>
          </a:p>
        </p:txBody>
      </p:sp>
      <p:sp>
        <p:nvSpPr>
          <p:cNvPr id="121" name="Десятиугольник 120"/>
          <p:cNvSpPr/>
          <p:nvPr/>
        </p:nvSpPr>
        <p:spPr>
          <a:xfrm>
            <a:off x="5230402" y="4105982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6</a:t>
            </a:r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454823" y="4659160"/>
            <a:ext cx="1395940" cy="1502722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Автоматизоване формування, збереження в БД, друк і експорт у формат </a:t>
            </a:r>
            <a:r>
              <a:rPr lang="uk-UA" sz="1000" dirty="0" err="1">
                <a:solidFill>
                  <a:schemeClr val="accent4">
                    <a:lumMod val="50000"/>
                  </a:schemeClr>
                </a:solidFill>
              </a:rPr>
              <a:t>УкрІНТЕІ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інформаційної картки науково-технічної продукції (НТП); 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облікової картки НДР і ДКР</a:t>
            </a:r>
          </a:p>
        </p:txBody>
      </p:sp>
      <p:sp>
        <p:nvSpPr>
          <p:cNvPr id="122" name="Десятиугольник 121"/>
          <p:cNvSpPr/>
          <p:nvPr/>
        </p:nvSpPr>
        <p:spPr>
          <a:xfrm>
            <a:off x="1679959" y="4576548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7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Національна академія наук України </a:t>
            </a:r>
          </a:p>
          <a:p>
            <a:r>
              <a:rPr lang="ru-RU"/>
              <a:t>Інститут кібернетики імені В.М.Глушкова НАН України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17</a:t>
            </a:fld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4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E9C070-8B7A-48D1-B646-CC8360E87C3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uk-UA" dirty="0"/>
              <a:t>Технологічна схема відкриття нової теми</a:t>
            </a:r>
            <a:br>
              <a:rPr lang="uk-UA" dirty="0"/>
            </a:br>
            <a:r>
              <a:rPr lang="uk-UA" dirty="0"/>
              <a:t>за конкурсом проектів НДР молодих учених НАН України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188913" y="868077"/>
            <a:ext cx="8955087" cy="5461000"/>
          </a:xfrm>
          <a:gradFill>
            <a:gsLst>
              <a:gs pos="0">
                <a:schemeClr val="bg1">
                  <a:alpha val="53000"/>
                </a:schemeClr>
              </a:gs>
              <a:gs pos="29000">
                <a:schemeClr val="bg1">
                  <a:alpha val="70000"/>
                </a:schemeClr>
              </a:gs>
              <a:gs pos="74000">
                <a:srgbClr val="FFFFFF">
                  <a:alpha val="70000"/>
                </a:srgbClr>
              </a:gs>
              <a:gs pos="50000">
                <a:srgbClr val="FFFFFF"/>
              </a:gs>
              <a:gs pos="100000">
                <a:schemeClr val="bg1">
                  <a:alpha val="51000"/>
                </a:schemeClr>
              </a:gs>
            </a:gsLst>
          </a:gradFill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6" y="2554019"/>
            <a:ext cx="1237377" cy="1237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56" y="2227782"/>
            <a:ext cx="1237377" cy="12373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45" y="4232778"/>
            <a:ext cx="1237377" cy="1237377"/>
          </a:xfrm>
          <a:prstGeom prst="rect">
            <a:avLst/>
          </a:prstGeom>
        </p:spPr>
      </p:pic>
      <p:cxnSp>
        <p:nvCxnSpPr>
          <p:cNvPr id="13" name="Соединительная линия уступом 12"/>
          <p:cNvCxnSpPr>
            <a:stCxn id="7" idx="3"/>
            <a:endCxn id="8" idx="1"/>
          </p:cNvCxnSpPr>
          <p:nvPr/>
        </p:nvCxnSpPr>
        <p:spPr>
          <a:xfrm flipV="1">
            <a:off x="1955713" y="2846470"/>
            <a:ext cx="3996242" cy="326238"/>
          </a:xfrm>
          <a:prstGeom prst="bentConnector3">
            <a:avLst>
              <a:gd name="adj1" fmla="val 71660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8" idx="3"/>
            <a:endCxn id="9" idx="3"/>
          </p:cNvCxnSpPr>
          <p:nvPr/>
        </p:nvCxnSpPr>
        <p:spPr>
          <a:xfrm>
            <a:off x="7189333" y="2846471"/>
            <a:ext cx="1510189" cy="2004996"/>
          </a:xfrm>
          <a:prstGeom prst="bentConnector3">
            <a:avLst>
              <a:gd name="adj1" fmla="val 115137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cxnSpLocks/>
          </p:cNvCxnSpPr>
          <p:nvPr/>
        </p:nvCxnSpPr>
        <p:spPr>
          <a:xfrm rot="10800000" flipV="1">
            <a:off x="1816308" y="4851466"/>
            <a:ext cx="5498067" cy="500648"/>
          </a:xfrm>
          <a:prstGeom prst="bentConnector2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ая выноска 39"/>
          <p:cNvSpPr/>
          <p:nvPr/>
        </p:nvSpPr>
        <p:spPr>
          <a:xfrm>
            <a:off x="567157" y="1525955"/>
            <a:ext cx="1304067" cy="695999"/>
          </a:xfrm>
          <a:prstGeom prst="wedgeRectCallout">
            <a:avLst>
              <a:gd name="adj1" fmla="val -11959"/>
              <a:gd name="adj2" fmla="val 114751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9" b="1" dirty="0"/>
              <a:t>АРМ</a:t>
            </a:r>
            <a:endParaRPr lang="uk-UA" sz="969" dirty="0"/>
          </a:p>
          <a:p>
            <a:pPr algn="ctr"/>
            <a:r>
              <a:rPr lang="uk-UA" sz="969" b="1" dirty="0"/>
              <a:t>Керівника і відповідального виконавця теми</a:t>
            </a:r>
            <a:endParaRPr lang="uk-UA" sz="969" dirty="0"/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5116338" y="1364922"/>
            <a:ext cx="1584241" cy="781469"/>
          </a:xfrm>
          <a:prstGeom prst="wedgeRectCallout">
            <a:avLst>
              <a:gd name="adj1" fmla="val 27163"/>
              <a:gd name="adj2" fmla="val 84981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9" b="1" dirty="0"/>
              <a:t>АРМ</a:t>
            </a:r>
            <a:r>
              <a:rPr lang="en-US" sz="969" b="1" dirty="0"/>
              <a:t/>
            </a:r>
            <a:br>
              <a:rPr lang="en-US" sz="969" b="1" dirty="0"/>
            </a:br>
            <a:r>
              <a:rPr lang="ru-RU" sz="969" b="1" dirty="0"/>
              <a:t> </a:t>
            </a:r>
            <a:r>
              <a:rPr lang="ru-RU" sz="969" b="1" dirty="0" err="1"/>
              <a:t>Співробітника</a:t>
            </a:r>
            <a:r>
              <a:rPr lang="ru-RU" sz="969" b="1" dirty="0"/>
              <a:t> </a:t>
            </a:r>
            <a:r>
              <a:rPr lang="ru-RU" sz="969" b="1" dirty="0" err="1"/>
              <a:t>служби</a:t>
            </a:r>
            <a:r>
              <a:rPr lang="ru-RU" sz="969" b="1" dirty="0"/>
              <a:t> ученого секретаря </a:t>
            </a:r>
            <a:r>
              <a:rPr lang="uk-UA" sz="969" b="1" dirty="0"/>
              <a:t>установи</a:t>
            </a:r>
            <a:r>
              <a:rPr lang="ru-RU" sz="969" b="1" dirty="0"/>
              <a:t> НАН України</a:t>
            </a:r>
            <a:endParaRPr lang="uk-UA" sz="969" b="1" dirty="0"/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7431359" y="3599572"/>
            <a:ext cx="1459472" cy="534067"/>
          </a:xfrm>
          <a:prstGeom prst="wedgeRectCallout">
            <a:avLst>
              <a:gd name="adj1" fmla="val -22484"/>
              <a:gd name="adj2" fmla="val 92702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9" b="1" dirty="0"/>
              <a:t>АРМ</a:t>
            </a:r>
            <a:endParaRPr lang="ru-RU" sz="969" dirty="0"/>
          </a:p>
          <a:p>
            <a:pPr algn="ctr"/>
            <a:r>
              <a:rPr lang="ru-RU" sz="969" b="1" dirty="0"/>
              <a:t>  </a:t>
            </a:r>
            <a:r>
              <a:rPr lang="uk-UA" sz="969" b="1" dirty="0"/>
              <a:t>Куратора КП НДР молодих учених  </a:t>
            </a:r>
            <a:r>
              <a:rPr lang="ru-RU" sz="969" b="1" dirty="0"/>
              <a:t>НАН України</a:t>
            </a:r>
            <a:endParaRPr lang="uk-UA" sz="969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893826" y="5404848"/>
            <a:ext cx="1680010" cy="773736"/>
          </a:xfrm>
          <a:prstGeom prst="roundRect">
            <a:avLst/>
          </a:prstGeom>
          <a:scene3d>
            <a:camera prst="orthographicFront"/>
            <a:lightRig rig="sunrise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Відкриття </a:t>
            </a:r>
            <a:br>
              <a:rPr lang="uk-UA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проекту</a:t>
            </a:r>
            <a:endParaRPr lang="ru-RU" sz="110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Прямоугольник с двумя скругленными противолежащими углами 58"/>
          <p:cNvSpPr/>
          <p:nvPr/>
        </p:nvSpPr>
        <p:spPr>
          <a:xfrm>
            <a:off x="2740250" y="1539713"/>
            <a:ext cx="1591551" cy="1535388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Автоматизоване формування, збереження в БД і друк Запита для участі в КП НДР молодих учених НАН України</a:t>
            </a:r>
          </a:p>
          <a:p>
            <a:pPr>
              <a:lnSpc>
                <a:spcPts val="1000"/>
              </a:lnSpc>
            </a:pPr>
            <a:endParaRPr lang="uk-UA" sz="1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Автоматичне формування Картки НДР/ДКР в БД</a:t>
            </a:r>
          </a:p>
        </p:txBody>
      </p:sp>
      <p:sp>
        <p:nvSpPr>
          <p:cNvPr id="113" name="Десятиугольник 112"/>
          <p:cNvSpPr/>
          <p:nvPr/>
        </p:nvSpPr>
        <p:spPr>
          <a:xfrm>
            <a:off x="4152623" y="1460162"/>
            <a:ext cx="266558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1</a:t>
            </a:r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7700160" y="1574649"/>
            <a:ext cx="1158899" cy="1231887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Внесення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Картку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НДР/ДКР номера та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дати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рішення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Вченої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ради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інституту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щодо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затвердження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запиту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для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участі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конкурсі</a:t>
            </a:r>
            <a:endParaRPr lang="uk-UA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7" name="Десятиугольник 116"/>
          <p:cNvSpPr/>
          <p:nvPr/>
        </p:nvSpPr>
        <p:spPr>
          <a:xfrm>
            <a:off x="8726469" y="1460162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2</a:t>
            </a:r>
          </a:p>
        </p:txBody>
      </p: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4963765" y="3303726"/>
            <a:ext cx="1313698" cy="1495007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При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отриманні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паперових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документів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по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Запиту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для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участі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конкурсі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реєстрація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Запиту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внесення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відомостей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щодо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дати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вхідного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номера в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Картку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НДР/ДКР )</a:t>
            </a:r>
            <a:endParaRPr lang="uk-UA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8" name="Десятиугольник 117"/>
          <p:cNvSpPr/>
          <p:nvPr/>
        </p:nvSpPr>
        <p:spPr>
          <a:xfrm>
            <a:off x="5951954" y="3236731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3</a:t>
            </a:r>
          </a:p>
        </p:txBody>
      </p:sp>
      <p:sp>
        <p:nvSpPr>
          <p:cNvPr id="64" name="Прямоугольник с двумя скругленными противолежащими углами 63"/>
          <p:cNvSpPr/>
          <p:nvPr/>
        </p:nvSpPr>
        <p:spPr>
          <a:xfrm>
            <a:off x="3628503" y="3491121"/>
            <a:ext cx="1085158" cy="1193670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Реєстрація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оцінки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в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дділень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НАН України (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внесення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відповідних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відомостей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Картку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НДР/ДКР)</a:t>
            </a:r>
            <a:endParaRPr lang="uk-UA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0" name="Десятиугольник 119"/>
          <p:cNvSpPr/>
          <p:nvPr/>
        </p:nvSpPr>
        <p:spPr>
          <a:xfrm>
            <a:off x="4535752" y="3415473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46" b="1" dirty="0"/>
              <a:t>4</a:t>
            </a:r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2044638" y="3683692"/>
            <a:ext cx="1395940" cy="858190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Реєстрація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дати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та номера  Р</a:t>
            </a:r>
            <a:r>
              <a:rPr lang="uk-UA" sz="1000" dirty="0" err="1">
                <a:solidFill>
                  <a:schemeClr val="accent4">
                    <a:lumMod val="50000"/>
                  </a:schemeClr>
                </a:solidFill>
              </a:rPr>
              <a:t>ішення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Президії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НАН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України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щодо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затвердження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переможців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конкурсу</a:t>
            </a:r>
            <a:endParaRPr lang="uk-UA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2" name="Десятиугольник 121"/>
          <p:cNvSpPr/>
          <p:nvPr/>
        </p:nvSpPr>
        <p:spPr>
          <a:xfrm>
            <a:off x="3269774" y="3601080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5</a:t>
            </a:r>
            <a:endParaRPr lang="ru-RU" sz="1246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Національна академія наук України </a:t>
            </a:r>
          </a:p>
          <a:p>
            <a:r>
              <a:rPr lang="ru-RU"/>
              <a:t>Інститут кібернетики імені В.М.Глушкова НАН України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18</a:t>
            </a:fld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9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DBEEB42-334D-46B5-A6B7-5194E5D5CC5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uk-UA" dirty="0"/>
              <a:t>Технологічна схема виконання та завершення теми</a:t>
            </a:r>
            <a:br>
              <a:rPr lang="uk-UA" dirty="0"/>
            </a:br>
            <a:r>
              <a:rPr lang="uk-UA" dirty="0"/>
              <a:t>за конкурсом проектів НДР молодих учених НАН України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8913" y="994788"/>
            <a:ext cx="8955087" cy="5461000"/>
          </a:xfrm>
          <a:gradFill>
            <a:gsLst>
              <a:gs pos="0">
                <a:schemeClr val="bg1">
                  <a:alpha val="53000"/>
                </a:schemeClr>
              </a:gs>
              <a:gs pos="29000">
                <a:schemeClr val="bg1">
                  <a:alpha val="70000"/>
                </a:schemeClr>
              </a:gs>
              <a:gs pos="74000">
                <a:srgbClr val="FFFFFF">
                  <a:alpha val="70000"/>
                </a:srgbClr>
              </a:gs>
              <a:gs pos="50000">
                <a:srgbClr val="FFFFFF"/>
              </a:gs>
              <a:gs pos="100000">
                <a:schemeClr val="bg1">
                  <a:alpha val="51000"/>
                </a:schemeClr>
              </a:gs>
            </a:gsLst>
          </a:gradFill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42" y="2441563"/>
            <a:ext cx="1237377" cy="1237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82" y="2231662"/>
            <a:ext cx="1237377" cy="1237377"/>
          </a:xfrm>
          <a:prstGeom prst="rect">
            <a:avLst/>
          </a:prstGeom>
        </p:spPr>
      </p:pic>
      <p:cxnSp>
        <p:nvCxnSpPr>
          <p:cNvPr id="13" name="Соединительная линия уступом 12"/>
          <p:cNvCxnSpPr>
            <a:stCxn id="7" idx="3"/>
            <a:endCxn id="8" idx="1"/>
          </p:cNvCxnSpPr>
          <p:nvPr/>
        </p:nvCxnSpPr>
        <p:spPr>
          <a:xfrm flipV="1">
            <a:off x="2229819" y="2850351"/>
            <a:ext cx="4110963" cy="209901"/>
          </a:xfrm>
          <a:prstGeom prst="bentConnector3">
            <a:avLst>
              <a:gd name="adj1" fmla="val 40101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8" idx="0"/>
            <a:endCxn id="8" idx="3"/>
          </p:cNvCxnSpPr>
          <p:nvPr/>
        </p:nvCxnSpPr>
        <p:spPr>
          <a:xfrm rot="16200000" flipH="1">
            <a:off x="6959470" y="2231663"/>
            <a:ext cx="618689" cy="618688"/>
          </a:xfrm>
          <a:prstGeom prst="bentConnector4">
            <a:avLst>
              <a:gd name="adj1" fmla="val -47506"/>
              <a:gd name="adj2" fmla="val 322913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5400000">
            <a:off x="4572234" y="688808"/>
            <a:ext cx="209901" cy="5348340"/>
          </a:xfrm>
          <a:prstGeom prst="bentConnector3">
            <a:avLst>
              <a:gd name="adj1" fmla="val 1015550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ая выноска 39"/>
          <p:cNvSpPr/>
          <p:nvPr/>
        </p:nvSpPr>
        <p:spPr>
          <a:xfrm>
            <a:off x="1061593" y="1122412"/>
            <a:ext cx="1304067" cy="695999"/>
          </a:xfrm>
          <a:prstGeom prst="wedgeRectCallout">
            <a:avLst>
              <a:gd name="adj1" fmla="val -28140"/>
              <a:gd name="adj2" fmla="val 158063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9" b="1" dirty="0"/>
              <a:t>АРМ</a:t>
            </a:r>
            <a:endParaRPr lang="uk-UA" sz="969" dirty="0"/>
          </a:p>
          <a:p>
            <a:pPr algn="ctr"/>
            <a:r>
              <a:rPr lang="uk-UA" sz="969" b="1" dirty="0"/>
              <a:t>Керівника і відповідального виконавця теми</a:t>
            </a:r>
            <a:endParaRPr lang="uk-UA" sz="969" dirty="0"/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5495063" y="1094677"/>
            <a:ext cx="1459472" cy="716648"/>
          </a:xfrm>
          <a:prstGeom prst="wedgeRectCallout">
            <a:avLst>
              <a:gd name="adj1" fmla="val 29966"/>
              <a:gd name="adj2" fmla="val 132497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4000"/>
                </a:schemeClr>
              </a:gs>
              <a:gs pos="49000">
                <a:schemeClr val="accent3">
                  <a:hueOff val="0"/>
                  <a:satOff val="0"/>
                  <a:lumOff val="0"/>
                  <a:alphaOff val="0"/>
                  <a:tint val="96000"/>
                  <a:shade val="84000"/>
                  <a:satMod val="110000"/>
                </a:schemeClr>
              </a:gs>
              <a:gs pos="49100">
                <a:schemeClr val="accent3">
                  <a:hueOff val="0"/>
                  <a:satOff val="0"/>
                  <a:lumOff val="0"/>
                  <a:alphaOff val="0"/>
                  <a:shade val="55000"/>
                  <a:satMod val="150000"/>
                </a:schemeClr>
              </a:gs>
              <a:gs pos="92000">
                <a:schemeClr val="accent3">
                  <a:hueOff val="0"/>
                  <a:satOff val="0"/>
                  <a:lumOff val="0"/>
                  <a:alphaOff val="0"/>
                  <a:tint val="98000"/>
                  <a:shade val="90000"/>
                  <a:satMod val="128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90000"/>
                  <a:shade val="97000"/>
                  <a:satMod val="128000"/>
                </a:schemeClr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9" b="1" dirty="0"/>
              <a:t>АРМ </a:t>
            </a:r>
            <a:r>
              <a:rPr lang="en-US" sz="969" b="1" dirty="0"/>
              <a:t/>
            </a:r>
            <a:br>
              <a:rPr lang="en-US" sz="969" b="1" dirty="0"/>
            </a:br>
            <a:r>
              <a:rPr lang="uk-UA" sz="969" b="1" dirty="0"/>
              <a:t>Співробітника служби ученого секретаря наукової установи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7056549" y="5787562"/>
            <a:ext cx="1595417" cy="773736"/>
          </a:xfrm>
          <a:prstGeom prst="roundRect">
            <a:avLst/>
          </a:prstGeom>
          <a:scene3d>
            <a:camera prst="orthographicFront"/>
            <a:lightRig rig="sunrise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en-US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10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завершена</a:t>
            </a:r>
          </a:p>
        </p:txBody>
      </p:sp>
      <p:cxnSp>
        <p:nvCxnSpPr>
          <p:cNvPr id="102" name="Соединительная линия уступом 101"/>
          <p:cNvCxnSpPr>
            <a:stCxn id="7" idx="1"/>
            <a:endCxn id="101" idx="1"/>
          </p:cNvCxnSpPr>
          <p:nvPr/>
        </p:nvCxnSpPr>
        <p:spPr>
          <a:xfrm rot="10800000" flipH="1" flipV="1">
            <a:off x="992442" y="3060252"/>
            <a:ext cx="6064107" cy="3114179"/>
          </a:xfrm>
          <a:prstGeom prst="bentConnector3">
            <a:avLst>
              <a:gd name="adj1" fmla="val -12055"/>
            </a:avLst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с двумя скругленными противолежащими углами 58"/>
          <p:cNvSpPr/>
          <p:nvPr/>
        </p:nvSpPr>
        <p:spPr>
          <a:xfrm>
            <a:off x="2211736" y="1888121"/>
            <a:ext cx="1126139" cy="1085679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Автоматизоване формування, збереження в БД, друк і експорт у формат </a:t>
            </a:r>
            <a:r>
              <a:rPr lang="uk-UA" sz="1000" dirty="0" err="1">
                <a:solidFill>
                  <a:schemeClr val="accent4">
                    <a:lumMod val="50000"/>
                  </a:schemeClr>
                </a:solidFill>
              </a:rPr>
              <a:t>УкрІНТЕІ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 реєстраційної картки (РК)</a:t>
            </a:r>
          </a:p>
        </p:txBody>
      </p:sp>
      <p:sp>
        <p:nvSpPr>
          <p:cNvPr id="113" name="Десятиугольник 112"/>
          <p:cNvSpPr/>
          <p:nvPr/>
        </p:nvSpPr>
        <p:spPr>
          <a:xfrm>
            <a:off x="3199927" y="1805036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1</a:t>
            </a:r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3527347" y="1618010"/>
            <a:ext cx="1158899" cy="115751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Після реєстрації РК в </a:t>
            </a:r>
            <a:r>
              <a:rPr lang="uk-UA" sz="1000" dirty="0" err="1">
                <a:solidFill>
                  <a:schemeClr val="accent4">
                    <a:lumMod val="50000"/>
                  </a:schemeClr>
                </a:solidFill>
              </a:rPr>
              <a:t>УкрІНТЕІ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 внесення реєстраційного номеру та дати реєстрації в картку НДР/ДКР в БД</a:t>
            </a:r>
          </a:p>
        </p:txBody>
      </p:sp>
      <p:sp>
        <p:nvSpPr>
          <p:cNvPr id="117" name="Десятиугольник 116"/>
          <p:cNvSpPr/>
          <p:nvPr/>
        </p:nvSpPr>
        <p:spPr>
          <a:xfrm>
            <a:off x="4553656" y="1503523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2</a:t>
            </a:r>
          </a:p>
        </p:txBody>
      </p: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7635842" y="1035510"/>
            <a:ext cx="1063428" cy="80916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Внесення затвердженої планової вартості на поточний рік</a:t>
            </a:r>
          </a:p>
        </p:txBody>
      </p:sp>
      <p:sp>
        <p:nvSpPr>
          <p:cNvPr id="118" name="Десятиугольник 117"/>
          <p:cNvSpPr/>
          <p:nvPr/>
        </p:nvSpPr>
        <p:spPr>
          <a:xfrm>
            <a:off x="8569687" y="954516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4</a:t>
            </a:r>
          </a:p>
        </p:txBody>
      </p:sp>
      <p:sp>
        <p:nvSpPr>
          <p:cNvPr id="63" name="Прямоугольник с двумя скругленными противолежащими углами 62"/>
          <p:cNvSpPr/>
          <p:nvPr/>
        </p:nvSpPr>
        <p:spPr>
          <a:xfrm>
            <a:off x="7775043" y="3002979"/>
            <a:ext cx="1085157" cy="89708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Внесення  фактичного обсягу фінансування теми на поточний рік</a:t>
            </a:r>
          </a:p>
        </p:txBody>
      </p:sp>
      <p:sp>
        <p:nvSpPr>
          <p:cNvPr id="119" name="Десятиугольник 118"/>
          <p:cNvSpPr/>
          <p:nvPr/>
        </p:nvSpPr>
        <p:spPr>
          <a:xfrm>
            <a:off x="8702091" y="2905069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5</a:t>
            </a:r>
          </a:p>
        </p:txBody>
      </p:sp>
      <p:sp>
        <p:nvSpPr>
          <p:cNvPr id="64" name="Прямоугольник с двумя скругленными противолежащими углами 63"/>
          <p:cNvSpPr/>
          <p:nvPr/>
        </p:nvSpPr>
        <p:spPr>
          <a:xfrm>
            <a:off x="5889902" y="3979187"/>
            <a:ext cx="1085158" cy="1193670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Автоматичне формування і друк Тематичного плану наукових досліджень установи НАН України</a:t>
            </a:r>
          </a:p>
        </p:txBody>
      </p:sp>
      <p:sp>
        <p:nvSpPr>
          <p:cNvPr id="120" name="Десятиугольник 119"/>
          <p:cNvSpPr/>
          <p:nvPr/>
        </p:nvSpPr>
        <p:spPr>
          <a:xfrm>
            <a:off x="6797151" y="3903539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6</a:t>
            </a:r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3792906" y="3978567"/>
            <a:ext cx="1570086" cy="1184857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Автоматичне формування і друк: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річних звітів наукових установ - Таблиця I,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Таблиця ІІ,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Таблиця II–1,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Таблиця ІІІ–1,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Таблиця ІV.</a:t>
            </a:r>
          </a:p>
        </p:txBody>
      </p:sp>
      <p:sp>
        <p:nvSpPr>
          <p:cNvPr id="121" name="Десятиугольник 120"/>
          <p:cNvSpPr/>
          <p:nvPr/>
        </p:nvSpPr>
        <p:spPr>
          <a:xfrm>
            <a:off x="5230402" y="3865837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7</a:t>
            </a:r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454823" y="4280469"/>
            <a:ext cx="1395940" cy="1502722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Автоматизоване формування, збереження в БД, друк і експорт у формат </a:t>
            </a:r>
            <a:r>
              <a:rPr lang="uk-UA" sz="1000" dirty="0" err="1">
                <a:solidFill>
                  <a:schemeClr val="accent4">
                    <a:lumMod val="50000"/>
                  </a:schemeClr>
                </a:solidFill>
              </a:rPr>
              <a:t>УкрІНТЕІ</a:t>
            </a: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інформаційної картки науково-технічної продукції (НТП);  </a:t>
            </a:r>
          </a:p>
          <a:p>
            <a:pPr marL="171450" indent="-171450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uk-UA" sz="1000" dirty="0">
                <a:solidFill>
                  <a:schemeClr val="accent4">
                    <a:lumMod val="50000"/>
                  </a:schemeClr>
                </a:solidFill>
              </a:rPr>
              <a:t>облікової картки НДР і ДКР</a:t>
            </a:r>
          </a:p>
        </p:txBody>
      </p:sp>
      <p:sp>
        <p:nvSpPr>
          <p:cNvPr id="122" name="Десятиугольник 121"/>
          <p:cNvSpPr/>
          <p:nvPr/>
        </p:nvSpPr>
        <p:spPr>
          <a:xfrm>
            <a:off x="1679959" y="4197857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8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Національна академія наук України </a:t>
            </a:r>
          </a:p>
          <a:p>
            <a:r>
              <a:rPr lang="ru-RU"/>
              <a:t>Інститут кібернетики імені В.М.Глушкова НАН України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9" name="Прямоугольник с двумя скругленными противолежащими углами 61">
            <a:extLst>
              <a:ext uri="{FF2B5EF4-FFF2-40B4-BE49-F238E27FC236}">
                <a16:creationId xmlns="" xmlns:a16="http://schemas.microsoft.com/office/drawing/2014/main" id="{DA07E90D-A9A3-44F7-9374-A84658EFDCAF}"/>
              </a:ext>
            </a:extLst>
          </p:cNvPr>
          <p:cNvSpPr/>
          <p:nvPr/>
        </p:nvSpPr>
        <p:spPr>
          <a:xfrm>
            <a:off x="4906509" y="1908341"/>
            <a:ext cx="1063428" cy="809161"/>
          </a:xfrm>
          <a:prstGeom prst="round2Diag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3630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3600000" scaled="0"/>
            <a:tileRect/>
          </a:gradFill>
          <a:ln>
            <a:solidFill>
              <a:srgbClr val="B6C3D2"/>
            </a:solidFill>
          </a:ln>
          <a:effectLst>
            <a:outerShdw blurRad="50800" dist="38100" dir="2700000" algn="tl" rotWithShape="0">
              <a:schemeClr val="accent5">
                <a:lumMod val="50000"/>
                <a:alpha val="40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24923" tIns="24923" rIns="24923" bIns="24923" rtlCol="0" anchor="t" anchorCtr="0"/>
          <a:lstStyle/>
          <a:p>
            <a:pPr>
              <a:lnSpc>
                <a:spcPts val="1000"/>
              </a:lnSpc>
            </a:pP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Внесення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дати</a:t>
            </a:r>
            <a:endParaRPr lang="ru-RU" sz="1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та номеру Договору на </a:t>
            </a:r>
            <a:r>
              <a:rPr lang="ru-RU" sz="1000" dirty="0" err="1">
                <a:solidFill>
                  <a:schemeClr val="accent4">
                    <a:lumMod val="50000"/>
                  </a:schemeClr>
                </a:solidFill>
              </a:rPr>
              <a:t>виконання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</a:rPr>
              <a:t> проекту</a:t>
            </a:r>
            <a:endParaRPr lang="uk-UA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Десятиугольник 29">
            <a:extLst>
              <a:ext uri="{FF2B5EF4-FFF2-40B4-BE49-F238E27FC236}">
                <a16:creationId xmlns="" xmlns:a16="http://schemas.microsoft.com/office/drawing/2014/main" id="{C6E0D58D-EEFC-43C3-A3FB-51C1A8B8AECD}"/>
              </a:ext>
            </a:extLst>
          </p:cNvPr>
          <p:cNvSpPr/>
          <p:nvPr/>
        </p:nvSpPr>
        <p:spPr>
          <a:xfrm>
            <a:off x="5840354" y="1827347"/>
            <a:ext cx="265179" cy="228974"/>
          </a:xfrm>
          <a:prstGeom prst="decagon">
            <a:avLst/>
          </a:prstGeom>
          <a:gradFill flip="none" rotWithShape="1">
            <a:gsLst>
              <a:gs pos="0">
                <a:schemeClr val="bg2"/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/>
            </a:solidFill>
          </a:ln>
          <a:effectLst>
            <a:outerShdw blurRad="508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46" b="1" dirty="0"/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8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0" y="965193"/>
            <a:ext cx="7003432" cy="465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uk-UA" dirty="0"/>
              <a:t>Актуальність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BCED-1F86-4B45-9A4A-FC9E8B85685F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3348" y="965193"/>
            <a:ext cx="7643051" cy="4677508"/>
          </a:xfrm>
          <a:prstGeom prst="homePlate">
            <a:avLst>
              <a:gd name="adj" fmla="val 17563"/>
            </a:avLst>
          </a:prstGeom>
          <a:gradFill>
            <a:gsLst>
              <a:gs pos="0">
                <a:schemeClr val="accent3">
                  <a:tint val="74000"/>
                  <a:alpha val="12000"/>
                </a:schemeClr>
              </a:gs>
              <a:gs pos="49000">
                <a:schemeClr val="accent3">
                  <a:tint val="96000"/>
                  <a:shade val="84000"/>
                  <a:satMod val="110000"/>
                </a:schemeClr>
              </a:gs>
              <a:gs pos="49100">
                <a:schemeClr val="accent3">
                  <a:shade val="55000"/>
                  <a:satMod val="150000"/>
                  <a:alpha val="35000"/>
                </a:schemeClr>
              </a:gs>
              <a:gs pos="92000">
                <a:schemeClr val="accent3">
                  <a:tint val="98000"/>
                  <a:shade val="90000"/>
                  <a:satMod val="128000"/>
                  <a:alpha val="61000"/>
                </a:schemeClr>
              </a:gs>
              <a:gs pos="100000">
                <a:schemeClr val="accent3">
                  <a:tint val="90000"/>
                  <a:shade val="97000"/>
                  <a:satMod val="128000"/>
                </a:schemeClr>
              </a:gs>
            </a:gsLst>
          </a:gradFill>
          <a:ln w="31750">
            <a:solidFill>
              <a:srgbClr val="FFFFFF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288000" rIns="252000" rtlCol="0" anchor="ctr" anchorCtr="0">
            <a:noAutofit/>
          </a:bodyPr>
          <a:lstStyle/>
          <a:p>
            <a:r>
              <a:rPr lang="uk-UA" sz="2800" dirty="0"/>
              <a:t>В умовах процесів державного реформування та скорочення фінансування НАН України, які значно підвищують відповідальність і складність прийняття правильних управлінських рішень, актуальною та нагальною є необхідність комплексної інформатизації науково–організаційної діяльності (НОД) НАН України.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pcy;&amp;rcy;&amp;iecy;&amp;zcy;&amp;icy;&amp;dcy;&amp;icy;&amp;ucy;&amp;mcy; &amp;Acy;&amp;Ncy; &amp;ucy;&amp;kcy;&amp;rcy;&amp;acy;&amp;icy;&amp;ncy;&amp;ycy;"/>
          <p:cNvSpPr>
            <a:spLocks noChangeAspect="1" noChangeArrowheads="1"/>
          </p:cNvSpPr>
          <p:nvPr/>
        </p:nvSpPr>
        <p:spPr bwMode="auto">
          <a:xfrm>
            <a:off x="3505200" y="69863"/>
            <a:ext cx="56388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20" y="2231773"/>
            <a:ext cx="2438400" cy="2438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60" y="4911403"/>
            <a:ext cx="2417640" cy="17589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45" y="686604"/>
            <a:ext cx="1249549" cy="1492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758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"/>
            <a:ext cx="8966200" cy="1237008"/>
          </a:xfrm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lnSpc>
                <a:spcPts val="2500"/>
              </a:lnSpc>
            </a:pPr>
            <a:r>
              <a:rPr lang="uk-UA" dirty="0"/>
              <a:t>Приклади форм подання аналітичної інформації засобами РІТ НОД НАН України у вигляді різних діаграм, які </a:t>
            </a:r>
            <a:r>
              <a:rPr lang="uk-UA" dirty="0" err="1"/>
              <a:t>динамічно</a:t>
            </a:r>
            <a:r>
              <a:rPr lang="uk-UA" dirty="0"/>
              <a:t> формуються на основі БД в різних зрізах і тимчасових діапазонів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2DE9-DAED-42EB-B56C-ACCE41B48EAF}" type="slidenum">
              <a:rPr lang="ru-RU" smtClean="0"/>
              <a:t>20</a:t>
            </a:fld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609" y="1242054"/>
            <a:ext cx="6703914" cy="48989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ятиугольник 4"/>
          <p:cNvSpPr/>
          <p:nvPr/>
        </p:nvSpPr>
        <p:spPr>
          <a:xfrm>
            <a:off x="219363" y="2200233"/>
            <a:ext cx="2234667" cy="2821899"/>
          </a:xfrm>
          <a:prstGeom prst="homePlate">
            <a:avLst>
              <a:gd name="adj" fmla="val 24593"/>
            </a:avLst>
          </a:prstGeom>
          <a:ln w="31750">
            <a:solidFill>
              <a:srgbClr val="FFFFFF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288000" rIns="252000" rtlCol="0" anchor="ctr" anchorCtr="0">
            <a:no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Статистичні показники програмно-цільової тематики  СФТМН НАН України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377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"/>
            <a:ext cx="8966200" cy="1257300"/>
          </a:xfrm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lnSpc>
                <a:spcPts val="2500"/>
              </a:lnSpc>
            </a:pPr>
            <a:r>
              <a:rPr lang="uk-UA" dirty="0"/>
              <a:t>Приклади форм подання аналітичної інформації засобами РІТ НОД НАН України у вигляді різних діаграм, які </a:t>
            </a:r>
            <a:r>
              <a:rPr lang="uk-UA" dirty="0" err="1"/>
              <a:t>динамічно</a:t>
            </a:r>
            <a:r>
              <a:rPr lang="uk-UA" dirty="0"/>
              <a:t> формуються на основі БД в різних зрізах і тимчасових діапазонів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2DE9-DAED-42EB-B56C-ACCE41B48EAF}" type="slidenum">
              <a:rPr lang="ru-RU" smtClean="0"/>
              <a:t>21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8346" y="1170065"/>
            <a:ext cx="6637020" cy="541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ятиугольник 4"/>
          <p:cNvSpPr/>
          <p:nvPr/>
        </p:nvSpPr>
        <p:spPr>
          <a:xfrm>
            <a:off x="223492" y="2030791"/>
            <a:ext cx="2343064" cy="2821899"/>
          </a:xfrm>
          <a:prstGeom prst="homePlate">
            <a:avLst>
              <a:gd name="adj" fmla="val 28643"/>
            </a:avLst>
          </a:prstGeom>
          <a:ln w="31750">
            <a:solidFill>
              <a:srgbClr val="FFFFFF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288000" rIns="252000" rtlCol="0" anchor="ctr" anchorCtr="0">
            <a:no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 загального та спеціального фондів СФТМН НАН України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946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"/>
            <a:ext cx="8966200" cy="1257300"/>
          </a:xfrm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lnSpc>
                <a:spcPts val="2500"/>
              </a:lnSpc>
            </a:pPr>
            <a:r>
              <a:rPr lang="uk-UA" dirty="0"/>
              <a:t>Приклади форм подання аналітичної інформації засобами РІТ НОД НАН України у вигляді різних діаграм, які </a:t>
            </a:r>
            <a:r>
              <a:rPr lang="uk-UA" dirty="0" err="1"/>
              <a:t>динамічно</a:t>
            </a:r>
            <a:r>
              <a:rPr lang="uk-UA" dirty="0"/>
              <a:t> формуються на основі БД в різних зрізах і тимчасових діапазонів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2DE9-DAED-42EB-B56C-ACCE41B48EAF}" type="slidenum">
              <a:rPr lang="ru-RU" smtClean="0"/>
              <a:t>22</a:t>
            </a:fld>
            <a:endParaRPr lang="ru-RU"/>
          </a:p>
        </p:txBody>
      </p:sp>
      <p:pic>
        <p:nvPicPr>
          <p:cNvPr id="6" name="Объект 5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7344" y="1170065"/>
            <a:ext cx="6439024" cy="541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ятиугольник 4"/>
          <p:cNvSpPr/>
          <p:nvPr/>
        </p:nvSpPr>
        <p:spPr>
          <a:xfrm>
            <a:off x="223492" y="2030791"/>
            <a:ext cx="2343064" cy="2821899"/>
          </a:xfrm>
          <a:prstGeom prst="homePlate">
            <a:avLst>
              <a:gd name="adj" fmla="val 28643"/>
            </a:avLst>
          </a:prstGeom>
          <a:ln w="31750">
            <a:solidFill>
              <a:srgbClr val="FFFFFF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288000" rIns="252000" rtlCol="0" anchor="ctr" anchorCtr="0">
            <a:noAutofit/>
          </a:bodyPr>
          <a:lstStyle/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Статистичні показники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розподіла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 джерелами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надходженьСФТМН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НАН України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721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"/>
            <a:ext cx="8966200" cy="1257300"/>
          </a:xfrm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>
              <a:lnSpc>
                <a:spcPts val="2500"/>
              </a:lnSpc>
            </a:pPr>
            <a:r>
              <a:rPr lang="uk-UA" dirty="0"/>
              <a:t>Приклади форм подання аналітичної інформації засобами РІТ НОД НАН України у вигляді різних діаграм, які </a:t>
            </a:r>
            <a:r>
              <a:rPr lang="uk-UA" dirty="0" err="1"/>
              <a:t>динамічно</a:t>
            </a:r>
            <a:r>
              <a:rPr lang="uk-UA" dirty="0"/>
              <a:t> формуються на основі БД в різних зрізах і тимчасових діапазонів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2DE9-DAED-42EB-B56C-ACCE41B48EAF}" type="slidenum">
              <a:rPr lang="ru-RU" smtClean="0"/>
              <a:t>23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7100" y="1330038"/>
            <a:ext cx="6819632" cy="49252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ятиугольник 4"/>
          <p:cNvSpPr/>
          <p:nvPr/>
        </p:nvSpPr>
        <p:spPr>
          <a:xfrm>
            <a:off x="223492" y="2030791"/>
            <a:ext cx="2467754" cy="2821899"/>
          </a:xfrm>
          <a:prstGeom prst="homePlate">
            <a:avLst>
              <a:gd name="adj" fmla="val 28643"/>
            </a:avLst>
          </a:prstGeom>
          <a:ln w="31750">
            <a:solidFill>
              <a:srgbClr val="FFFFFF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288000" rIns="252000" rtlCol="0" anchor="ctr" anchorCtr="0">
            <a:no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 бюджетного та програмно-цільового і конкурсного фінансування СФТМН НАН України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179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800" y="0"/>
            <a:ext cx="8966200" cy="789709"/>
          </a:xfrm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r>
              <a:rPr lang="uk-UA" dirty="0"/>
              <a:t>Стан наповнення БД у наукових установах за результатами</a:t>
            </a:r>
            <a:r>
              <a:rPr lang="ru-RU" dirty="0"/>
              <a:t/>
            </a:r>
            <a:br>
              <a:rPr lang="ru-RU" dirty="0"/>
            </a:br>
            <a:r>
              <a:rPr lang="uk-UA" dirty="0"/>
              <a:t> впровадження РІТ НОД НАН України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BCED-1F86-4B45-9A4A-FC9E8B85685F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24763" y="407802"/>
            <a:ext cx="2855012" cy="50013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uk-UA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30.11.2017 р.</a:t>
            </a:r>
            <a:endParaRPr lang="ru-RU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39012"/>
              </p:ext>
            </p:extLst>
          </p:nvPr>
        </p:nvGraphicFramePr>
        <p:xfrm>
          <a:off x="192304" y="998961"/>
          <a:ext cx="8847788" cy="5550748"/>
        </p:xfrm>
        <a:graphic>
          <a:graphicData uri="http://schemas.openxmlformats.org/drawingml/2006/table">
            <a:tbl>
              <a:tblPr firstRow="1" firstCol="1" lastRow="1" bandRow="1" bandCol="1">
                <a:effectLst>
                  <a:outerShdw blurRad="63500" sx="102000" sy="102000" algn="ctr" rotWithShape="0">
                    <a:schemeClr val="accent5">
                      <a:lumMod val="50000"/>
                      <a:alpha val="40000"/>
                    </a:schemeClr>
                  </a:outerShdw>
                </a:effectLst>
                <a:tableStyleId>{21E4AEA4-8DFA-4A89-87EB-49C32662AFE0}</a:tableStyleId>
              </a:tblPr>
              <a:tblGrid>
                <a:gridCol w="3688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93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71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84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229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05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05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941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 структурного підрозділу </a:t>
                      </a:r>
                      <a:br>
                        <a:rPr lang="uk-UA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uk-UA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НАН України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Кількість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6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Установ</a:t>
                      </a:r>
                      <a:endPara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Суб'єктів РІТ НОД НАНУ</a:t>
                      </a:r>
                      <a:endPara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Карток НДР/ДКР</a:t>
                      </a:r>
                      <a:endPara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Запитів на відкриття НДР і ДКР</a:t>
                      </a:r>
                      <a:endPara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5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Реєстраційних карток</a:t>
                      </a:r>
                      <a:endParaRPr lang="ru-RU" sz="95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НДР і ДКР</a:t>
                      </a:r>
                      <a:endPara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5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176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відділення математики 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176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відділення інформатики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445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4176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відділення механіки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400" b="1" kern="1200" dirty="0"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4176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відділення фізики і астрономії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176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відділення наук про Землю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35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відділення фізико-технічних проблем матеріалознавства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103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відділення фізико-технічних проблем енергетики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1964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відділення ядерної фізики та енергетики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4176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відділення хімії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6076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відділення біохімії, фізіології і молекулярної біології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4176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відділення загальної біології</a:t>
                      </a:r>
                      <a:endParaRPr lang="ru-RU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4176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421706"/>
                          </a:solidFill>
                          <a:effectLst/>
                        </a:rPr>
                        <a:t>відділення економіки</a:t>
                      </a:r>
                      <a:endParaRPr lang="ru-RU" sz="1200" b="1" dirty="0">
                        <a:solidFill>
                          <a:srgbClr val="42170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2573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421706"/>
                          </a:solidFill>
                          <a:effectLst/>
                        </a:rPr>
                        <a:t>відділення історії, філософії та права</a:t>
                      </a:r>
                      <a:endParaRPr lang="ru-RU" sz="1200" b="1" dirty="0">
                        <a:solidFill>
                          <a:srgbClr val="42170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421706"/>
                          </a:solidFill>
                          <a:effectLst/>
                        </a:rPr>
                        <a:t>відділення літератури, мови та мистецтвознавства</a:t>
                      </a:r>
                      <a:endParaRPr lang="ru-RU" sz="1200" b="1" dirty="0">
                        <a:solidFill>
                          <a:srgbClr val="42170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832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279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421706"/>
                          </a:solidFill>
                          <a:effectLst/>
                        </a:rPr>
                        <a:t>установи при Президії НАН України</a:t>
                      </a:r>
                      <a:endParaRPr lang="ru-RU" sz="1200" b="1" dirty="0">
                        <a:solidFill>
                          <a:srgbClr val="42170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kern="1200" dirty="0"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10289">
                <a:tc gridSpan="2">
                  <a:txBody>
                    <a:bodyPr/>
                    <a:lstStyle/>
                    <a:p>
                      <a:pPr marR="2794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ВСЬОГО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30" marR="47530" marT="0" marB="0" anchor="ctr">
                    <a:solidFill>
                      <a:schemeClr val="accent5">
                        <a:lumMod val="75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uk-UA" sz="1600" b="1" i="0" u="none" strike="noStrike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uk-UA" sz="1600" b="1" i="0" u="none" strike="noStrike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9615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uk-UA" sz="1600" b="1" i="0" u="none" strike="noStrike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3621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uk-UA" sz="1600" b="1" i="0" u="none" strike="noStrike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uk-UA" sz="1600" b="1" i="0" u="none" strike="noStrike" kern="12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2914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7095344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800" y="0"/>
            <a:ext cx="8966200" cy="1075469"/>
          </a:xfrm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dirty="0" err="1"/>
              <a:t>Технологічні</a:t>
            </a:r>
            <a:r>
              <a:rPr lang="ru-RU" dirty="0"/>
              <a:t> </a:t>
            </a:r>
            <a:r>
              <a:rPr lang="ru-RU" dirty="0" err="1"/>
              <a:t>інструкції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РІТ НОД НАН України</a:t>
            </a:r>
            <a:endParaRPr lang="uk-UA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BCED-1F86-4B45-9A4A-FC9E8B85685F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02426" y="825400"/>
            <a:ext cx="1358384" cy="50013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 р.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47177"/>
              </p:ext>
            </p:extLst>
          </p:nvPr>
        </p:nvGraphicFramePr>
        <p:xfrm>
          <a:off x="290944" y="1325542"/>
          <a:ext cx="8697191" cy="480029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schemeClr val="accent5">
                      <a:lumMod val="50000"/>
                      <a:alpha val="40000"/>
                    </a:schemeClr>
                  </a:outerShdw>
                </a:effectLst>
                <a:tableStyleId>{21E4AEA4-8DFA-4A89-87EB-49C32662AFE0}</a:tableStyleId>
              </a:tblPr>
              <a:tblGrid>
                <a:gridCol w="8116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368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87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7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Назва технологічної інструкції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Сторінок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3283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ля учасників конкурсу науково-технічних проектів наукових установ НАН України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2017 р.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АРМ наукового керівника і відповідального виконавця </a:t>
                      </a:r>
                      <a:r>
                        <a:rPr lang="uk-UA" sz="1600" dirty="0">
                          <a:effectLst/>
                        </a:rPr>
                        <a:t>проекту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68</a:t>
                      </a:r>
                      <a:endParaRPr lang="ru-RU" sz="16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АРМ ученого секретаря та співробітника служби ученого секретаря </a:t>
                      </a:r>
                      <a:r>
                        <a:rPr lang="uk-UA" sz="1600" dirty="0">
                          <a:effectLst/>
                        </a:rPr>
                        <a:t>наукової установи НАН України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51 </a:t>
                      </a:r>
                      <a:endParaRPr lang="ru-RU" sz="16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АРМ куратора конкурсу науково-технічних проектів </a:t>
                      </a:r>
                      <a:r>
                        <a:rPr lang="uk-UA" sz="1600" dirty="0">
                          <a:effectLst/>
                        </a:rPr>
                        <a:t>НАН України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41</a:t>
                      </a:r>
                      <a:endParaRPr lang="ru-RU" sz="1600" b="1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642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r>
                        <a:rPr lang="uk-UA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ля суб'єктів РІТ НОД НАН України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АРМ наукового керівника і відповідального виконавця НДР/ДКР </a:t>
                      </a:r>
                      <a:r>
                        <a:rPr lang="uk-UA" sz="1600" dirty="0">
                          <a:effectLst/>
                        </a:rPr>
                        <a:t>наукової установи НАН України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96 </a:t>
                      </a:r>
                      <a:endParaRPr lang="ru-RU" sz="16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АРМ співробітника служби ученого секретаря наукової установи </a:t>
                      </a:r>
                      <a:r>
                        <a:rPr lang="uk-UA" sz="1600" dirty="0">
                          <a:effectLst/>
                        </a:rPr>
                        <a:t>НАН України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132 </a:t>
                      </a:r>
                      <a:endParaRPr lang="ru-RU" sz="16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6.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АРМ співробітника служби ученого секретаря відділення </a:t>
                      </a:r>
                      <a:r>
                        <a:rPr lang="uk-UA" sz="1600" dirty="0">
                          <a:effectLst/>
                        </a:rPr>
                        <a:t>НАН України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39 </a:t>
                      </a:r>
                      <a:endParaRPr lang="ru-RU" sz="16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3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>
                    <a:solidFill>
                      <a:schemeClr val="accent5">
                        <a:lumMod val="7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АРМ ученого секретаря установ </a:t>
                      </a:r>
                      <a:r>
                        <a:rPr lang="uk-UA" sz="1600" dirty="0">
                          <a:effectLst/>
                        </a:rPr>
                        <a:t>при Президії НАН України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33 </a:t>
                      </a:r>
                      <a:endParaRPr lang="ru-RU" sz="1600" b="1" dirty="0">
                        <a:solidFill>
                          <a:srgbClr val="8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3910381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BCED-1F86-4B45-9A4A-FC9E8B85685F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0" y="787400"/>
            <a:ext cx="585788" cy="365125"/>
          </a:xfrm>
        </p:spPr>
        <p:txBody>
          <a:bodyPr/>
          <a:lstStyle/>
          <a:p>
            <a:fld id="{455F7EC7-CFA0-4100-9105-DBAEAED44325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8" name="WordArt 8"/>
          <p:cNvSpPr>
            <a:spLocks noChangeArrowheads="1" noChangeShapeType="1" noTextEdit="1"/>
          </p:cNvSpPr>
          <p:nvPr/>
        </p:nvSpPr>
        <p:spPr bwMode="auto">
          <a:xfrm>
            <a:off x="572877" y="3275797"/>
            <a:ext cx="8571123" cy="217011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8800" b="1" kern="10" dirty="0">
                <a:ln/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atin typeface="Impact" panose="020B0806030902050204" pitchFamily="34" charset="0"/>
              </a:rPr>
              <a:t>Дякую за увагу!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037" y="24214"/>
            <a:ext cx="8956964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uk-UA" sz="2000" b="1" cap="none" spc="0" noProof="0" dirty="0">
                <a:ln w="0"/>
                <a:solidFill>
                  <a:schemeClr val="accent3">
                    <a:lumMod val="75000"/>
                    <a:alpha val="37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Національна академія наук України</a:t>
            </a:r>
          </a:p>
          <a:p>
            <a:pPr algn="ctr">
              <a:lnSpc>
                <a:spcPts val="2200"/>
              </a:lnSpc>
            </a:pPr>
            <a:r>
              <a:rPr lang="uk-UA" sz="2000" b="1" cap="none" spc="0" noProof="0" dirty="0">
                <a:ln w="0"/>
                <a:solidFill>
                  <a:schemeClr val="accent3">
                    <a:lumMod val="75000"/>
                    <a:alpha val="37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Інститут кібернетики імені В.</a:t>
            </a:r>
            <a:r>
              <a:rPr lang="en-US" sz="2000" b="1" cap="none" spc="0" noProof="0" dirty="0">
                <a:ln w="0"/>
                <a:solidFill>
                  <a:schemeClr val="accent3">
                    <a:lumMod val="75000"/>
                    <a:alpha val="37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000" b="1" cap="none" spc="0" noProof="0" dirty="0">
                <a:ln w="0"/>
                <a:solidFill>
                  <a:schemeClr val="accent3">
                    <a:lumMod val="75000"/>
                    <a:alpha val="37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М.</a:t>
            </a:r>
            <a:r>
              <a:rPr lang="en-US" sz="2000" b="1" cap="none" spc="0" noProof="0" dirty="0">
                <a:ln w="0"/>
                <a:solidFill>
                  <a:schemeClr val="accent3">
                    <a:lumMod val="75000"/>
                    <a:alpha val="37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000" b="1" cap="none" spc="0" noProof="0" dirty="0">
                <a:ln w="0"/>
                <a:solidFill>
                  <a:schemeClr val="accent3">
                    <a:lumMod val="75000"/>
                    <a:alpha val="37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Глушкова НАН України</a:t>
            </a:r>
            <a:endParaRPr lang="en-US" sz="2000" b="1" cap="none" spc="0" noProof="0" dirty="0">
              <a:ln w="0"/>
              <a:solidFill>
                <a:schemeClr val="accent3">
                  <a:lumMod val="75000"/>
                  <a:alpha val="37000"/>
                </a:schemeClr>
              </a:solidFill>
              <a:effectLst>
                <a:glow rad="101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ts val="2200"/>
              </a:lnSpc>
              <a:spcBef>
                <a:spcPts val="1000"/>
              </a:spcBef>
            </a:pPr>
            <a:r>
              <a:rPr lang="uk-UA" b="1" dirty="0">
                <a:ln w="0"/>
                <a:solidFill>
                  <a:schemeClr val="accent3">
                    <a:lumMod val="75000"/>
                    <a:alpha val="37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Відділ</a:t>
            </a:r>
            <a:r>
              <a:rPr lang="uk-UA" dirty="0">
                <a:solidFill>
                  <a:schemeClr val="accent3">
                    <a:lumMod val="75000"/>
                    <a:alpha val="37000"/>
                  </a:schemeClr>
                </a:solidFill>
              </a:rPr>
              <a:t> </a:t>
            </a:r>
            <a:r>
              <a:rPr lang="uk-UA" b="1" dirty="0">
                <a:ln w="0"/>
                <a:solidFill>
                  <a:schemeClr val="accent3">
                    <a:lumMod val="75000"/>
                    <a:alpha val="37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інтелектуальних</a:t>
            </a:r>
            <a:r>
              <a:rPr lang="uk-UA" dirty="0">
                <a:solidFill>
                  <a:schemeClr val="accent3">
                    <a:lumMod val="75000"/>
                    <a:alpha val="37000"/>
                  </a:schemeClr>
                </a:solidFill>
              </a:rPr>
              <a:t> </a:t>
            </a:r>
            <a:r>
              <a:rPr lang="uk-UA" b="1" dirty="0">
                <a:ln w="0"/>
                <a:solidFill>
                  <a:schemeClr val="accent3">
                    <a:lumMod val="75000"/>
                    <a:alpha val="37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інформаційних</a:t>
            </a:r>
            <a:r>
              <a:rPr lang="uk-UA" dirty="0">
                <a:solidFill>
                  <a:schemeClr val="accent3">
                    <a:lumMod val="75000"/>
                    <a:alpha val="37000"/>
                  </a:schemeClr>
                </a:solidFill>
              </a:rPr>
              <a:t> </a:t>
            </a:r>
            <a:r>
              <a:rPr lang="uk-UA" b="1" dirty="0">
                <a:ln w="0"/>
                <a:solidFill>
                  <a:schemeClr val="accent3">
                    <a:lumMod val="75000"/>
                    <a:alpha val="37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технологій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69" y="1487269"/>
            <a:ext cx="1931338" cy="17885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13597" y="6664710"/>
            <a:ext cx="1422184" cy="220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00"/>
              </a:lnSpc>
            </a:pPr>
            <a:r>
              <a:rPr lang="uk-UA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100000">
                      <a:schemeClr val="accent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КИЇВ - 2017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3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0" y="965193"/>
            <a:ext cx="7003432" cy="465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uk-UA" dirty="0"/>
              <a:t>Актуальність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BCED-1F86-4B45-9A4A-FC9E8B85685F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3348" y="965193"/>
            <a:ext cx="7643051" cy="4677508"/>
          </a:xfrm>
          <a:prstGeom prst="homePlate">
            <a:avLst>
              <a:gd name="adj" fmla="val 17563"/>
            </a:avLst>
          </a:prstGeom>
          <a:gradFill>
            <a:gsLst>
              <a:gs pos="0">
                <a:schemeClr val="accent3">
                  <a:tint val="74000"/>
                  <a:alpha val="12000"/>
                </a:schemeClr>
              </a:gs>
              <a:gs pos="49000">
                <a:schemeClr val="accent3">
                  <a:tint val="96000"/>
                  <a:shade val="84000"/>
                  <a:satMod val="110000"/>
                </a:schemeClr>
              </a:gs>
              <a:gs pos="49100">
                <a:schemeClr val="accent3">
                  <a:shade val="55000"/>
                  <a:satMod val="150000"/>
                  <a:alpha val="35000"/>
                </a:schemeClr>
              </a:gs>
              <a:gs pos="92000">
                <a:schemeClr val="accent3">
                  <a:tint val="98000"/>
                  <a:shade val="90000"/>
                  <a:satMod val="128000"/>
                  <a:alpha val="61000"/>
                </a:schemeClr>
              </a:gs>
              <a:gs pos="100000">
                <a:schemeClr val="accent3">
                  <a:tint val="90000"/>
                  <a:shade val="97000"/>
                  <a:satMod val="128000"/>
                </a:schemeClr>
              </a:gs>
            </a:gsLst>
          </a:gradFill>
          <a:ln w="31750">
            <a:solidFill>
              <a:srgbClr val="FFFFFF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288000" rIns="252000" rtlCol="0" anchor="ctr" anchorCtr="0">
            <a:noAutofit/>
          </a:bodyPr>
          <a:lstStyle/>
          <a:p>
            <a:r>
              <a:rPr lang="uk-UA" sz="2400" dirty="0"/>
              <a:t>В процесах планування, виконання та координації науково–дослідних (НДР) і дослідно–конструкторських робіт (ДКР) НАН України документообіг складає найбільш складну і трудомістку частину. Обсяг і різноманітність документів, кількість співробітників (на різних рівнях управління – в установах, відділеннях, Президії НАН України), які беруть участь у підготовці документів, їх регламентованому розгляді, затвердженні, контролі виконання і </a:t>
            </a:r>
            <a:r>
              <a:rPr lang="uk-UA" sz="2400" dirty="0" err="1"/>
              <a:t>т.ін</a:t>
            </a:r>
            <a:r>
              <a:rPr lang="uk-UA" sz="2400" dirty="0"/>
              <a:t>. обумовлюють актуальність інформатизації зазначеної управлінської діяльності Академії.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pcy;&amp;rcy;&amp;iecy;&amp;zcy;&amp;icy;&amp;dcy;&amp;icy;&amp;ucy;&amp;mcy; &amp;Acy;&amp;Ncy; &amp;ucy;&amp;kcy;&amp;rcy;&amp;acy;&amp;icy;&amp;ncy;&amp;ycy;"/>
          <p:cNvSpPr>
            <a:spLocks noChangeAspect="1" noChangeArrowheads="1"/>
          </p:cNvSpPr>
          <p:nvPr/>
        </p:nvSpPr>
        <p:spPr bwMode="auto">
          <a:xfrm>
            <a:off x="3505200" y="69863"/>
            <a:ext cx="56388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20" y="2231773"/>
            <a:ext cx="2438400" cy="24384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60" y="4911403"/>
            <a:ext cx="2417640" cy="17589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45" y="686604"/>
            <a:ext cx="1249549" cy="1492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72276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uk-UA" dirty="0"/>
              <a:t>Правові підстави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BCED-1F86-4B45-9A4A-FC9E8B85685F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333086" y="540327"/>
            <a:ext cx="8655628" cy="5942011"/>
          </a:xfrm>
          <a:prstGeom prst="flowChartDocument">
            <a:avLst/>
          </a:prstGeom>
          <a:gradFill flip="none" rotWithShape="1">
            <a:gsLst>
              <a:gs pos="0">
                <a:schemeClr val="accent3">
                  <a:shade val="55000"/>
                  <a:satMod val="150000"/>
                  <a:alpha val="52000"/>
                </a:schemeClr>
              </a:gs>
              <a:gs pos="40000">
                <a:schemeClr val="accent5">
                  <a:lumMod val="50000"/>
                </a:schemeClr>
              </a:gs>
              <a:gs pos="100000">
                <a:schemeClr val="accent3">
                  <a:tint val="90000"/>
                  <a:shade val="97000"/>
                  <a:satMod val="128000"/>
                  <a:alpha val="0"/>
                </a:schemeClr>
              </a:gs>
            </a:gsLst>
            <a:lin ang="3600000" scaled="0"/>
            <a:tileRect/>
          </a:gradFill>
          <a:ln w="25400">
            <a:solidFill>
              <a:srgbClr val="FFFFFF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252000" rIns="252000" rtlCol="0" anchor="ctr"/>
          <a:lstStyle/>
          <a:p>
            <a:pPr algn="ctr">
              <a:lnSpc>
                <a:spcPts val="1500"/>
              </a:lnSpc>
            </a:pPr>
            <a:endParaRPr lang="uk-UA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uk-UA" b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Постанови та Розпорядження Президії НАН України</a:t>
            </a:r>
          </a:p>
          <a:p>
            <a:pPr>
              <a:lnSpc>
                <a:spcPts val="1500"/>
              </a:lnSpc>
            </a:pPr>
            <a:endParaRPr lang="uk-UA" sz="1500" b="1" kern="10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uk-UA" b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підтримки проведення протягом 2017 р.  конкурсів і контролю за виконанням: </a:t>
            </a:r>
          </a:p>
          <a:p>
            <a:pPr>
              <a:lnSpc>
                <a:spcPts val="1500"/>
              </a:lnSpc>
            </a:pPr>
            <a:endParaRPr lang="uk-UA" sz="1500" b="1" kern="10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uk-UA" sz="1600" b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НТП наукових установ НАН України</a:t>
            </a:r>
            <a:r>
              <a:rPr lang="en-US" sz="1600" b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1600" b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b="1" kern="1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(Розпорядження Президії НАН України № 20 від 12.01.2017р. та №229 від 29.03.2017 р)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uk-UA" sz="1600" b="1" kern="10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uk-UA" sz="1600" b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проектів НДР молодих учених НАН України</a:t>
            </a:r>
            <a:r>
              <a:rPr lang="en-US" sz="1600" b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b="1" kern="1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(Розпорядження </a:t>
            </a:r>
            <a:r>
              <a:rPr lang="ru-RU" sz="1600" b="1" kern="1000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Президії</a:t>
            </a:r>
            <a:r>
              <a:rPr lang="ru-RU" sz="1600" b="1" kern="1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НАН України </a:t>
            </a:r>
            <a:r>
              <a:rPr lang="uk-UA" sz="1600" b="1" kern="1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№217 від 23.03.2017 р. та  </a:t>
            </a:r>
            <a:r>
              <a:rPr lang="ru-RU" sz="1600" b="1" kern="1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Постанова </a:t>
            </a:r>
            <a:r>
              <a:rPr lang="ru-RU" sz="1600" b="1" kern="1000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Президії</a:t>
            </a:r>
            <a:r>
              <a:rPr lang="ru-RU" sz="1600" b="1" kern="1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НАН України № 178  </a:t>
            </a:r>
            <a:r>
              <a:rPr lang="ru-RU" sz="1600" b="1" kern="1000" spc="-1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600" b="1" kern="1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14.06.2017</a:t>
            </a:r>
            <a:r>
              <a:rPr lang="uk-UA" sz="1600" b="1" kern="1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ts val="1500"/>
              </a:lnSpc>
            </a:pPr>
            <a:endParaRPr lang="uk-UA" sz="1500" b="1" kern="1000" spc="-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uk-UA" b="1" kern="1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Ведення </a:t>
            </a:r>
            <a:r>
              <a:rPr lang="uk-UA" b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повної інформації про тематику (</a:t>
            </a:r>
            <a:r>
              <a:rPr lang="ru-RU" b="1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</a:t>
            </a:r>
            <a:r>
              <a:rPr lang="ru-RU" b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контроль </a:t>
            </a:r>
            <a:r>
              <a:rPr lang="ru-RU" b="1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en-US" b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b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наукових досліджень (відомча, державна, програмно–цільова, конкурсна, пошукова та договірна) НАН України</a:t>
            </a:r>
            <a:r>
              <a:rPr lang="en-US" b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kern="1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(Розпорядження Президії НАН України №219 від 08.04.2016 р. </a:t>
            </a:r>
            <a:r>
              <a:rPr lang="en-US" b="1" kern="1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kern="10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 першу чергу впровадження в НАН України РІТ НОД НАН України»)</a:t>
            </a:r>
            <a:endParaRPr lang="uk-UA" kern="1000" spc="-100" dirty="0"/>
          </a:p>
          <a:p>
            <a:pPr>
              <a:lnSpc>
                <a:spcPts val="1500"/>
              </a:lnSpc>
            </a:pPr>
            <a:endParaRPr lang="uk-UA" kern="1000" spc="-100" dirty="0"/>
          </a:p>
          <a:p>
            <a:pPr>
              <a:lnSpc>
                <a:spcPts val="1500"/>
              </a:lnSpc>
            </a:pPr>
            <a:r>
              <a:rPr lang="uk-UA" b="1" kern="1000" spc="-100" dirty="0"/>
              <a:t>Прийнято рішення: </a:t>
            </a:r>
          </a:p>
          <a:p>
            <a:pPr>
              <a:lnSpc>
                <a:spcPts val="1500"/>
              </a:lnSpc>
            </a:pPr>
            <a:r>
              <a:rPr lang="uk-UA" kern="1000" spc="-100" dirty="0"/>
              <a:t>розпочати впровадження РІТ НОД України, а також опрацювати питання розширення її функціоналу </a:t>
            </a:r>
          </a:p>
          <a:p>
            <a:pPr>
              <a:lnSpc>
                <a:spcPts val="1500"/>
              </a:lnSpc>
            </a:pPr>
            <a:r>
              <a:rPr lang="uk-UA" kern="1000" spc="-100" dirty="0">
                <a:solidFill>
                  <a:srgbClr val="FFFF00"/>
                </a:solidFill>
              </a:rPr>
              <a:t>(Постанова Президії НАН України № 145 від 07.07.2016 р. </a:t>
            </a:r>
            <a:r>
              <a:rPr lang="uk-UA" b="1" i="1" kern="1000" spc="-100" dirty="0"/>
              <a:t>«Про стан реалізації Концепції розвитку Національної академії наук України та заходи з реалізації постанови Загальних зборів НАН України № 3 від 14.04.2016»)</a:t>
            </a:r>
            <a:endParaRPr lang="ru-RU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34" y="5241701"/>
            <a:ext cx="2318728" cy="1714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18690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708927D8-FAB6-4B5A-8DF0-EEB5CD5FA00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uk-UA" dirty="0"/>
              <a:t>Об’єкти та суб’єкти впровадження РІТ НОД України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BCED-1F86-4B45-9A4A-FC9E8B85685F}" type="datetime1">
              <a:rPr lang="ru-RU" smtClean="0"/>
              <a:pPr/>
              <a:t>10.10.2018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68069" y="655347"/>
            <a:ext cx="8655057" cy="5832482"/>
            <a:chOff x="468069" y="655347"/>
            <a:chExt cx="8655057" cy="5832482"/>
          </a:xfrm>
        </p:grpSpPr>
        <p:sp>
          <p:nvSpPr>
            <p:cNvPr id="4" name="Полилиния 3"/>
            <p:cNvSpPr/>
            <p:nvPr/>
          </p:nvSpPr>
          <p:spPr>
            <a:xfrm>
              <a:off x="468069" y="655347"/>
              <a:ext cx="2884573" cy="5832482"/>
            </a:xfrm>
            <a:custGeom>
              <a:avLst/>
              <a:gdLst>
                <a:gd name="connsiteX0" fmla="*/ 0 w 2884573"/>
                <a:gd name="connsiteY0" fmla="*/ 288457 h 5832482"/>
                <a:gd name="connsiteX1" fmla="*/ 288457 w 2884573"/>
                <a:gd name="connsiteY1" fmla="*/ 0 h 5832482"/>
                <a:gd name="connsiteX2" fmla="*/ 2596116 w 2884573"/>
                <a:gd name="connsiteY2" fmla="*/ 0 h 5832482"/>
                <a:gd name="connsiteX3" fmla="*/ 2884573 w 2884573"/>
                <a:gd name="connsiteY3" fmla="*/ 288457 h 5832482"/>
                <a:gd name="connsiteX4" fmla="*/ 2884573 w 2884573"/>
                <a:gd name="connsiteY4" fmla="*/ 5544025 h 5832482"/>
                <a:gd name="connsiteX5" fmla="*/ 2596116 w 2884573"/>
                <a:gd name="connsiteY5" fmla="*/ 5832482 h 5832482"/>
                <a:gd name="connsiteX6" fmla="*/ 288457 w 2884573"/>
                <a:gd name="connsiteY6" fmla="*/ 5832482 h 5832482"/>
                <a:gd name="connsiteX7" fmla="*/ 0 w 2884573"/>
                <a:gd name="connsiteY7" fmla="*/ 5544025 h 5832482"/>
                <a:gd name="connsiteX8" fmla="*/ 0 w 2884573"/>
                <a:gd name="connsiteY8" fmla="*/ 288457 h 583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4573" h="5832482">
                  <a:moveTo>
                    <a:pt x="0" y="288457"/>
                  </a:moveTo>
                  <a:cubicBezTo>
                    <a:pt x="0" y="129147"/>
                    <a:pt x="129147" y="0"/>
                    <a:pt x="288457" y="0"/>
                  </a:cubicBezTo>
                  <a:lnTo>
                    <a:pt x="2596116" y="0"/>
                  </a:lnTo>
                  <a:cubicBezTo>
                    <a:pt x="2755426" y="0"/>
                    <a:pt x="2884573" y="129147"/>
                    <a:pt x="2884573" y="288457"/>
                  </a:cubicBezTo>
                  <a:lnTo>
                    <a:pt x="2884573" y="5544025"/>
                  </a:lnTo>
                  <a:cubicBezTo>
                    <a:pt x="2884573" y="5703335"/>
                    <a:pt x="2755426" y="5832482"/>
                    <a:pt x="2596116" y="5832482"/>
                  </a:cubicBezTo>
                  <a:lnTo>
                    <a:pt x="288457" y="5832482"/>
                  </a:lnTo>
                  <a:cubicBezTo>
                    <a:pt x="129147" y="5832482"/>
                    <a:pt x="0" y="5703335"/>
                    <a:pt x="0" y="5544025"/>
                  </a:cubicBezTo>
                  <a:lnTo>
                    <a:pt x="0" y="28845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3">
                    <a:tint val="40000"/>
                    <a:hueOff val="0"/>
                    <a:satOff val="0"/>
                    <a:lumOff val="0"/>
                    <a:tint val="74000"/>
                    <a:alpha val="48000"/>
                  </a:schemeClr>
                </a:gs>
                <a:gs pos="49000">
                  <a:schemeClr val="accent3">
                    <a:tint val="40000"/>
                    <a:hueOff val="0"/>
                    <a:satOff val="0"/>
                    <a:lumOff val="0"/>
                    <a:alphaOff val="0"/>
                    <a:tint val="96000"/>
                    <a:shade val="84000"/>
                    <a:satMod val="110000"/>
                  </a:schemeClr>
                </a:gs>
                <a:gs pos="49100">
                  <a:schemeClr val="accent3">
                    <a:tint val="40000"/>
                    <a:hueOff val="0"/>
                    <a:satOff val="0"/>
                    <a:lumOff val="0"/>
                    <a:alphaOff val="0"/>
                    <a:shade val="55000"/>
                    <a:satMod val="150000"/>
                  </a:schemeClr>
                </a:gs>
                <a:gs pos="81000">
                  <a:schemeClr val="accent3">
                    <a:tint val="40000"/>
                    <a:hueOff val="0"/>
                    <a:satOff val="0"/>
                    <a:lumOff val="0"/>
                    <a:alphaOff val="0"/>
                    <a:tint val="98000"/>
                    <a:shade val="90000"/>
                    <a:satMod val="128000"/>
                  </a:schemeClr>
                </a:gs>
                <a:gs pos="100000">
                  <a:schemeClr val="accent3">
                    <a:tint val="40000"/>
                    <a:hueOff val="0"/>
                    <a:satOff val="0"/>
                    <a:lumOff val="0"/>
                    <a:tint val="90000"/>
                    <a:shade val="97000"/>
                    <a:satMod val="128000"/>
                    <a:alpha val="6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4189418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>
                  <a:solidFill>
                    <a:schemeClr val="accent5">
                      <a:lumMod val="50000"/>
                    </a:schemeClr>
                  </a:solidFill>
                </a:rPr>
                <a:t>Об’єкти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b="1" kern="12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93755" y="1352785"/>
              <a:ext cx="2307658" cy="724954"/>
            </a:xfrm>
            <a:custGeom>
              <a:avLst/>
              <a:gdLst>
                <a:gd name="connsiteX0" fmla="*/ 0 w 2307658"/>
                <a:gd name="connsiteY0" fmla="*/ 72495 h 724954"/>
                <a:gd name="connsiteX1" fmla="*/ 72495 w 2307658"/>
                <a:gd name="connsiteY1" fmla="*/ 0 h 724954"/>
                <a:gd name="connsiteX2" fmla="*/ 2235163 w 2307658"/>
                <a:gd name="connsiteY2" fmla="*/ 0 h 724954"/>
                <a:gd name="connsiteX3" fmla="*/ 2307658 w 2307658"/>
                <a:gd name="connsiteY3" fmla="*/ 72495 h 724954"/>
                <a:gd name="connsiteX4" fmla="*/ 2307658 w 2307658"/>
                <a:gd name="connsiteY4" fmla="*/ 652459 h 724954"/>
                <a:gd name="connsiteX5" fmla="*/ 2235163 w 2307658"/>
                <a:gd name="connsiteY5" fmla="*/ 724954 h 724954"/>
                <a:gd name="connsiteX6" fmla="*/ 72495 w 2307658"/>
                <a:gd name="connsiteY6" fmla="*/ 724954 h 724954"/>
                <a:gd name="connsiteX7" fmla="*/ 0 w 2307658"/>
                <a:gd name="connsiteY7" fmla="*/ 652459 h 724954"/>
                <a:gd name="connsiteX8" fmla="*/ 0 w 2307658"/>
                <a:gd name="connsiteY8" fmla="*/ 72495 h 72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658" h="724954">
                  <a:moveTo>
                    <a:pt x="0" y="72495"/>
                  </a:moveTo>
                  <a:cubicBezTo>
                    <a:pt x="0" y="32457"/>
                    <a:pt x="32457" y="0"/>
                    <a:pt x="72495" y="0"/>
                  </a:cubicBezTo>
                  <a:lnTo>
                    <a:pt x="2235163" y="0"/>
                  </a:lnTo>
                  <a:cubicBezTo>
                    <a:pt x="2275201" y="0"/>
                    <a:pt x="2307658" y="32457"/>
                    <a:pt x="2307658" y="72495"/>
                  </a:cubicBezTo>
                  <a:lnTo>
                    <a:pt x="2307658" y="652459"/>
                  </a:lnTo>
                  <a:cubicBezTo>
                    <a:pt x="2307658" y="692497"/>
                    <a:pt x="2275201" y="724954"/>
                    <a:pt x="2235163" y="724954"/>
                  </a:cubicBezTo>
                  <a:lnTo>
                    <a:pt x="72495" y="724954"/>
                  </a:lnTo>
                  <a:cubicBezTo>
                    <a:pt x="32457" y="724954"/>
                    <a:pt x="0" y="692497"/>
                    <a:pt x="0" y="652459"/>
                  </a:cubicBezTo>
                  <a:lnTo>
                    <a:pt x="0" y="72495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metal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953" tIns="55523" rIns="66953" bIns="555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Наукові установи </a:t>
              </a:r>
              <a:endParaRPr lang="ru-RU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95215" y="2383639"/>
              <a:ext cx="2307658" cy="602203"/>
            </a:xfrm>
            <a:custGeom>
              <a:avLst/>
              <a:gdLst>
                <a:gd name="connsiteX0" fmla="*/ 0 w 2307658"/>
                <a:gd name="connsiteY0" fmla="*/ 60220 h 602203"/>
                <a:gd name="connsiteX1" fmla="*/ 60220 w 2307658"/>
                <a:gd name="connsiteY1" fmla="*/ 0 h 602203"/>
                <a:gd name="connsiteX2" fmla="*/ 2247438 w 2307658"/>
                <a:gd name="connsiteY2" fmla="*/ 0 h 602203"/>
                <a:gd name="connsiteX3" fmla="*/ 2307658 w 2307658"/>
                <a:gd name="connsiteY3" fmla="*/ 60220 h 602203"/>
                <a:gd name="connsiteX4" fmla="*/ 2307658 w 2307658"/>
                <a:gd name="connsiteY4" fmla="*/ 541983 h 602203"/>
                <a:gd name="connsiteX5" fmla="*/ 2247438 w 2307658"/>
                <a:gd name="connsiteY5" fmla="*/ 602203 h 602203"/>
                <a:gd name="connsiteX6" fmla="*/ 60220 w 2307658"/>
                <a:gd name="connsiteY6" fmla="*/ 602203 h 602203"/>
                <a:gd name="connsiteX7" fmla="*/ 0 w 2307658"/>
                <a:gd name="connsiteY7" fmla="*/ 541983 h 602203"/>
                <a:gd name="connsiteX8" fmla="*/ 0 w 2307658"/>
                <a:gd name="connsiteY8" fmla="*/ 60220 h 60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658" h="602203">
                  <a:moveTo>
                    <a:pt x="0" y="60220"/>
                  </a:moveTo>
                  <a:cubicBezTo>
                    <a:pt x="0" y="26961"/>
                    <a:pt x="26961" y="0"/>
                    <a:pt x="60220" y="0"/>
                  </a:cubicBezTo>
                  <a:lnTo>
                    <a:pt x="2247438" y="0"/>
                  </a:lnTo>
                  <a:cubicBezTo>
                    <a:pt x="2280697" y="0"/>
                    <a:pt x="2307658" y="26961"/>
                    <a:pt x="2307658" y="60220"/>
                  </a:cubicBezTo>
                  <a:lnTo>
                    <a:pt x="2307658" y="541983"/>
                  </a:lnTo>
                  <a:cubicBezTo>
                    <a:pt x="2307658" y="575242"/>
                    <a:pt x="2280697" y="602203"/>
                    <a:pt x="2247438" y="602203"/>
                  </a:cubicBezTo>
                  <a:lnTo>
                    <a:pt x="60220" y="602203"/>
                  </a:lnTo>
                  <a:cubicBezTo>
                    <a:pt x="26961" y="602203"/>
                    <a:pt x="0" y="575242"/>
                    <a:pt x="0" y="541983"/>
                  </a:cubicBezTo>
                  <a:lnTo>
                    <a:pt x="0" y="60220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metal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358" tIns="51928" rIns="63358" bIns="51928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Відділення та секції НАН України </a:t>
              </a:r>
              <a:endParaRPr lang="ru-RU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840817" y="3554975"/>
              <a:ext cx="2307658" cy="2406169"/>
            </a:xfrm>
            <a:custGeom>
              <a:avLst/>
              <a:gdLst>
                <a:gd name="connsiteX0" fmla="*/ 0 w 2307658"/>
                <a:gd name="connsiteY0" fmla="*/ 230766 h 2406169"/>
                <a:gd name="connsiteX1" fmla="*/ 230766 w 2307658"/>
                <a:gd name="connsiteY1" fmla="*/ 0 h 2406169"/>
                <a:gd name="connsiteX2" fmla="*/ 2076892 w 2307658"/>
                <a:gd name="connsiteY2" fmla="*/ 0 h 2406169"/>
                <a:gd name="connsiteX3" fmla="*/ 2307658 w 2307658"/>
                <a:gd name="connsiteY3" fmla="*/ 230766 h 2406169"/>
                <a:gd name="connsiteX4" fmla="*/ 2307658 w 2307658"/>
                <a:gd name="connsiteY4" fmla="*/ 2175403 h 2406169"/>
                <a:gd name="connsiteX5" fmla="*/ 2076892 w 2307658"/>
                <a:gd name="connsiteY5" fmla="*/ 2406169 h 2406169"/>
                <a:gd name="connsiteX6" fmla="*/ 230766 w 2307658"/>
                <a:gd name="connsiteY6" fmla="*/ 2406169 h 2406169"/>
                <a:gd name="connsiteX7" fmla="*/ 0 w 2307658"/>
                <a:gd name="connsiteY7" fmla="*/ 2175403 h 2406169"/>
                <a:gd name="connsiteX8" fmla="*/ 0 w 2307658"/>
                <a:gd name="connsiteY8" fmla="*/ 230766 h 240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658" h="2406169">
                  <a:moveTo>
                    <a:pt x="0" y="230766"/>
                  </a:moveTo>
                  <a:cubicBezTo>
                    <a:pt x="0" y="103317"/>
                    <a:pt x="103317" y="0"/>
                    <a:pt x="230766" y="0"/>
                  </a:cubicBezTo>
                  <a:lnTo>
                    <a:pt x="2076892" y="0"/>
                  </a:lnTo>
                  <a:cubicBezTo>
                    <a:pt x="2204341" y="0"/>
                    <a:pt x="2307658" y="103317"/>
                    <a:pt x="2307658" y="230766"/>
                  </a:cubicBezTo>
                  <a:lnTo>
                    <a:pt x="2307658" y="2175403"/>
                  </a:lnTo>
                  <a:cubicBezTo>
                    <a:pt x="2307658" y="2302852"/>
                    <a:pt x="2204341" y="2406169"/>
                    <a:pt x="2076892" y="2406169"/>
                  </a:cubicBezTo>
                  <a:lnTo>
                    <a:pt x="230766" y="2406169"/>
                  </a:lnTo>
                  <a:cubicBezTo>
                    <a:pt x="103317" y="2406169"/>
                    <a:pt x="0" y="2302852"/>
                    <a:pt x="0" y="2175403"/>
                  </a:cubicBezTo>
                  <a:lnTo>
                    <a:pt x="0" y="230766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metal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309" tIns="101879" rIns="113309" bIns="1018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Структурні підрозділи апарату Президії НАН України</a:t>
              </a:r>
              <a:endParaRPr lang="ru-RU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755680" y="655347"/>
              <a:ext cx="5367446" cy="5832482"/>
            </a:xfrm>
            <a:custGeom>
              <a:avLst/>
              <a:gdLst>
                <a:gd name="connsiteX0" fmla="*/ 0 w 5367446"/>
                <a:gd name="connsiteY0" fmla="*/ 536745 h 5832482"/>
                <a:gd name="connsiteX1" fmla="*/ 536745 w 5367446"/>
                <a:gd name="connsiteY1" fmla="*/ 0 h 5832482"/>
                <a:gd name="connsiteX2" fmla="*/ 4830701 w 5367446"/>
                <a:gd name="connsiteY2" fmla="*/ 0 h 5832482"/>
                <a:gd name="connsiteX3" fmla="*/ 5367446 w 5367446"/>
                <a:gd name="connsiteY3" fmla="*/ 536745 h 5832482"/>
                <a:gd name="connsiteX4" fmla="*/ 5367446 w 5367446"/>
                <a:gd name="connsiteY4" fmla="*/ 5295737 h 5832482"/>
                <a:gd name="connsiteX5" fmla="*/ 4830701 w 5367446"/>
                <a:gd name="connsiteY5" fmla="*/ 5832482 h 5832482"/>
                <a:gd name="connsiteX6" fmla="*/ 536745 w 5367446"/>
                <a:gd name="connsiteY6" fmla="*/ 5832482 h 5832482"/>
                <a:gd name="connsiteX7" fmla="*/ 0 w 5367446"/>
                <a:gd name="connsiteY7" fmla="*/ 5295737 h 5832482"/>
                <a:gd name="connsiteX8" fmla="*/ 0 w 5367446"/>
                <a:gd name="connsiteY8" fmla="*/ 536745 h 583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67446" h="5832482">
                  <a:moveTo>
                    <a:pt x="0" y="536745"/>
                  </a:moveTo>
                  <a:cubicBezTo>
                    <a:pt x="0" y="240309"/>
                    <a:pt x="240309" y="0"/>
                    <a:pt x="536745" y="0"/>
                  </a:cubicBezTo>
                  <a:lnTo>
                    <a:pt x="4830701" y="0"/>
                  </a:lnTo>
                  <a:cubicBezTo>
                    <a:pt x="5127137" y="0"/>
                    <a:pt x="5367446" y="240309"/>
                    <a:pt x="5367446" y="536745"/>
                  </a:cubicBezTo>
                  <a:lnTo>
                    <a:pt x="5367446" y="5295737"/>
                  </a:lnTo>
                  <a:cubicBezTo>
                    <a:pt x="5367446" y="5592173"/>
                    <a:pt x="5127137" y="5832482"/>
                    <a:pt x="4830701" y="5832482"/>
                  </a:cubicBezTo>
                  <a:lnTo>
                    <a:pt x="536745" y="5832482"/>
                  </a:lnTo>
                  <a:cubicBezTo>
                    <a:pt x="240309" y="5832482"/>
                    <a:pt x="0" y="5592173"/>
                    <a:pt x="0" y="5295737"/>
                  </a:cubicBezTo>
                  <a:lnTo>
                    <a:pt x="0" y="536745"/>
                  </a:lnTo>
                  <a:close/>
                </a:path>
              </a:pathLst>
            </a:custGeom>
            <a:gradFill rotWithShape="0">
              <a:gsLst>
                <a:gs pos="0">
                  <a:schemeClr val="accent3">
                    <a:tint val="40000"/>
                    <a:hueOff val="0"/>
                    <a:satOff val="0"/>
                    <a:lumOff val="0"/>
                    <a:tint val="74000"/>
                    <a:alpha val="48000"/>
                  </a:schemeClr>
                </a:gs>
                <a:gs pos="49000">
                  <a:schemeClr val="accent3">
                    <a:tint val="40000"/>
                    <a:hueOff val="0"/>
                    <a:satOff val="0"/>
                    <a:lumOff val="0"/>
                    <a:alphaOff val="0"/>
                    <a:tint val="96000"/>
                    <a:shade val="84000"/>
                    <a:satMod val="110000"/>
                  </a:schemeClr>
                </a:gs>
                <a:gs pos="49100">
                  <a:schemeClr val="accent3">
                    <a:tint val="40000"/>
                    <a:hueOff val="0"/>
                    <a:satOff val="0"/>
                    <a:lumOff val="0"/>
                    <a:alphaOff val="0"/>
                    <a:shade val="55000"/>
                    <a:satMod val="150000"/>
                  </a:schemeClr>
                </a:gs>
                <a:gs pos="81000">
                  <a:schemeClr val="accent3">
                    <a:tint val="40000"/>
                    <a:hueOff val="0"/>
                    <a:satOff val="0"/>
                    <a:lumOff val="0"/>
                    <a:alphaOff val="0"/>
                    <a:tint val="98000"/>
                    <a:shade val="90000"/>
                    <a:satMod val="128000"/>
                  </a:schemeClr>
                </a:gs>
                <a:gs pos="100000">
                  <a:schemeClr val="accent3">
                    <a:tint val="40000"/>
                    <a:hueOff val="0"/>
                    <a:satOff val="0"/>
                    <a:lumOff val="0"/>
                    <a:tint val="90000"/>
                    <a:shade val="97000"/>
                    <a:satMod val="128000"/>
                    <a:alpha val="6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4189418" numCol="1" spcCol="1270" anchor="t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>
                  <a:solidFill>
                    <a:schemeClr val="accent5">
                      <a:lumMod val="50000"/>
                    </a:schemeClr>
                  </a:solidFill>
                </a:rPr>
                <a:t>Суб’єкти </a:t>
              </a:r>
              <a:br>
                <a:rPr lang="uk-UA" sz="2800" b="1" kern="1200" dirty="0">
                  <a:solidFill>
                    <a:schemeClr val="accent5">
                      <a:lumMod val="50000"/>
                    </a:schemeClr>
                  </a:solidFill>
                </a:rPr>
              </a:br>
              <a:endParaRPr lang="uk-UA" sz="2800" b="1" kern="1200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129827" y="1140035"/>
              <a:ext cx="4391988" cy="418239"/>
            </a:xfrm>
            <a:custGeom>
              <a:avLst/>
              <a:gdLst>
                <a:gd name="connsiteX0" fmla="*/ 0 w 4391988"/>
                <a:gd name="connsiteY0" fmla="*/ 41824 h 418239"/>
                <a:gd name="connsiteX1" fmla="*/ 41824 w 4391988"/>
                <a:gd name="connsiteY1" fmla="*/ 0 h 418239"/>
                <a:gd name="connsiteX2" fmla="*/ 4350164 w 4391988"/>
                <a:gd name="connsiteY2" fmla="*/ 0 h 418239"/>
                <a:gd name="connsiteX3" fmla="*/ 4391988 w 4391988"/>
                <a:gd name="connsiteY3" fmla="*/ 41824 h 418239"/>
                <a:gd name="connsiteX4" fmla="*/ 4391988 w 4391988"/>
                <a:gd name="connsiteY4" fmla="*/ 376415 h 418239"/>
                <a:gd name="connsiteX5" fmla="*/ 4350164 w 4391988"/>
                <a:gd name="connsiteY5" fmla="*/ 418239 h 418239"/>
                <a:gd name="connsiteX6" fmla="*/ 41824 w 4391988"/>
                <a:gd name="connsiteY6" fmla="*/ 418239 h 418239"/>
                <a:gd name="connsiteX7" fmla="*/ 0 w 4391988"/>
                <a:gd name="connsiteY7" fmla="*/ 376415 h 418239"/>
                <a:gd name="connsiteX8" fmla="*/ 0 w 4391988"/>
                <a:gd name="connsiteY8" fmla="*/ 41824 h 41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1988" h="418239">
                  <a:moveTo>
                    <a:pt x="0" y="41824"/>
                  </a:moveTo>
                  <a:cubicBezTo>
                    <a:pt x="0" y="18725"/>
                    <a:pt x="18725" y="0"/>
                    <a:pt x="41824" y="0"/>
                  </a:cubicBezTo>
                  <a:lnTo>
                    <a:pt x="4350164" y="0"/>
                  </a:lnTo>
                  <a:cubicBezTo>
                    <a:pt x="4373263" y="0"/>
                    <a:pt x="4391988" y="18725"/>
                    <a:pt x="4391988" y="41824"/>
                  </a:cubicBezTo>
                  <a:lnTo>
                    <a:pt x="4391988" y="376415"/>
                  </a:lnTo>
                  <a:cubicBezTo>
                    <a:pt x="4391988" y="399514"/>
                    <a:pt x="4373263" y="418239"/>
                    <a:pt x="4350164" y="418239"/>
                  </a:cubicBezTo>
                  <a:lnTo>
                    <a:pt x="41824" y="418239"/>
                  </a:lnTo>
                  <a:cubicBezTo>
                    <a:pt x="18725" y="418239"/>
                    <a:pt x="0" y="399514"/>
                    <a:pt x="0" y="376415"/>
                  </a:cubicBezTo>
                  <a:lnTo>
                    <a:pt x="0" y="41824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metal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250" tIns="35110" rIns="84250" bIns="3511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kern="1200" dirty="0"/>
                <a:t>Керівники та відповідальні виконавці </a:t>
              </a:r>
              <a:r>
                <a:rPr lang="uk-UA" sz="1200" kern="1200" dirty="0"/>
                <a:t>НДР і ДКР </a:t>
              </a:r>
              <a:endParaRPr lang="ru-RU" sz="12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129827" y="1856511"/>
              <a:ext cx="4391988" cy="418239"/>
            </a:xfrm>
            <a:custGeom>
              <a:avLst/>
              <a:gdLst>
                <a:gd name="connsiteX0" fmla="*/ 0 w 4391988"/>
                <a:gd name="connsiteY0" fmla="*/ 41824 h 418239"/>
                <a:gd name="connsiteX1" fmla="*/ 41824 w 4391988"/>
                <a:gd name="connsiteY1" fmla="*/ 0 h 418239"/>
                <a:gd name="connsiteX2" fmla="*/ 4350164 w 4391988"/>
                <a:gd name="connsiteY2" fmla="*/ 0 h 418239"/>
                <a:gd name="connsiteX3" fmla="*/ 4391988 w 4391988"/>
                <a:gd name="connsiteY3" fmla="*/ 41824 h 418239"/>
                <a:gd name="connsiteX4" fmla="*/ 4391988 w 4391988"/>
                <a:gd name="connsiteY4" fmla="*/ 376415 h 418239"/>
                <a:gd name="connsiteX5" fmla="*/ 4350164 w 4391988"/>
                <a:gd name="connsiteY5" fmla="*/ 418239 h 418239"/>
                <a:gd name="connsiteX6" fmla="*/ 41824 w 4391988"/>
                <a:gd name="connsiteY6" fmla="*/ 418239 h 418239"/>
                <a:gd name="connsiteX7" fmla="*/ 0 w 4391988"/>
                <a:gd name="connsiteY7" fmla="*/ 376415 h 418239"/>
                <a:gd name="connsiteX8" fmla="*/ 0 w 4391988"/>
                <a:gd name="connsiteY8" fmla="*/ 41824 h 41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1988" h="418239">
                  <a:moveTo>
                    <a:pt x="0" y="41824"/>
                  </a:moveTo>
                  <a:cubicBezTo>
                    <a:pt x="0" y="18725"/>
                    <a:pt x="18725" y="0"/>
                    <a:pt x="41824" y="0"/>
                  </a:cubicBezTo>
                  <a:lnTo>
                    <a:pt x="4350164" y="0"/>
                  </a:lnTo>
                  <a:cubicBezTo>
                    <a:pt x="4373263" y="0"/>
                    <a:pt x="4391988" y="18725"/>
                    <a:pt x="4391988" y="41824"/>
                  </a:cubicBezTo>
                  <a:lnTo>
                    <a:pt x="4391988" y="376415"/>
                  </a:lnTo>
                  <a:cubicBezTo>
                    <a:pt x="4391988" y="399514"/>
                    <a:pt x="4373263" y="418239"/>
                    <a:pt x="4350164" y="418239"/>
                  </a:cubicBezTo>
                  <a:lnTo>
                    <a:pt x="41824" y="418239"/>
                  </a:lnTo>
                  <a:cubicBezTo>
                    <a:pt x="18725" y="418239"/>
                    <a:pt x="0" y="399514"/>
                    <a:pt x="0" y="376415"/>
                  </a:cubicBezTo>
                  <a:lnTo>
                    <a:pt x="0" y="41824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metal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250" tIns="35110" rIns="84250" bIns="3511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err="1"/>
                <a:t>Учені</a:t>
              </a:r>
              <a:r>
                <a:rPr lang="ru-RU" sz="1200" b="1" kern="1200" dirty="0"/>
                <a:t> </a:t>
              </a:r>
              <a:r>
                <a:rPr lang="ru-RU" sz="1200" b="1" kern="1200" dirty="0" err="1"/>
                <a:t>секретарі</a:t>
              </a:r>
              <a:r>
                <a:rPr lang="ru-RU" sz="1200" kern="1200" dirty="0"/>
                <a:t> </a:t>
              </a:r>
              <a:r>
                <a:rPr lang="ru-RU" sz="1200" kern="1200" dirty="0" err="1"/>
                <a:t>установ</a:t>
              </a:r>
              <a:r>
                <a:rPr lang="ru-RU" sz="1200" kern="1200" dirty="0"/>
                <a:t> та </a:t>
              </a:r>
              <a:r>
                <a:rPr lang="ru-RU" sz="1200" kern="1200" dirty="0" err="1"/>
                <a:t>співробітники</a:t>
              </a:r>
              <a:r>
                <a:rPr lang="ru-RU" sz="1200" kern="1200" dirty="0"/>
                <a:t> </a:t>
              </a:r>
              <a:r>
                <a:rPr lang="ru-RU" sz="1200" kern="1200" dirty="0" err="1"/>
                <a:t>їх</a:t>
              </a:r>
              <a:r>
                <a:rPr lang="ru-RU" sz="1200" kern="1200" dirty="0"/>
                <a:t> служб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146144" y="2458383"/>
              <a:ext cx="4391988" cy="418239"/>
            </a:xfrm>
            <a:custGeom>
              <a:avLst/>
              <a:gdLst>
                <a:gd name="connsiteX0" fmla="*/ 0 w 4391988"/>
                <a:gd name="connsiteY0" fmla="*/ 41824 h 418239"/>
                <a:gd name="connsiteX1" fmla="*/ 41824 w 4391988"/>
                <a:gd name="connsiteY1" fmla="*/ 0 h 418239"/>
                <a:gd name="connsiteX2" fmla="*/ 4350164 w 4391988"/>
                <a:gd name="connsiteY2" fmla="*/ 0 h 418239"/>
                <a:gd name="connsiteX3" fmla="*/ 4391988 w 4391988"/>
                <a:gd name="connsiteY3" fmla="*/ 41824 h 418239"/>
                <a:gd name="connsiteX4" fmla="*/ 4391988 w 4391988"/>
                <a:gd name="connsiteY4" fmla="*/ 376415 h 418239"/>
                <a:gd name="connsiteX5" fmla="*/ 4350164 w 4391988"/>
                <a:gd name="connsiteY5" fmla="*/ 418239 h 418239"/>
                <a:gd name="connsiteX6" fmla="*/ 41824 w 4391988"/>
                <a:gd name="connsiteY6" fmla="*/ 418239 h 418239"/>
                <a:gd name="connsiteX7" fmla="*/ 0 w 4391988"/>
                <a:gd name="connsiteY7" fmla="*/ 376415 h 418239"/>
                <a:gd name="connsiteX8" fmla="*/ 0 w 4391988"/>
                <a:gd name="connsiteY8" fmla="*/ 41824 h 41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1988" h="418239">
                  <a:moveTo>
                    <a:pt x="0" y="41824"/>
                  </a:moveTo>
                  <a:cubicBezTo>
                    <a:pt x="0" y="18725"/>
                    <a:pt x="18725" y="0"/>
                    <a:pt x="41824" y="0"/>
                  </a:cubicBezTo>
                  <a:lnTo>
                    <a:pt x="4350164" y="0"/>
                  </a:lnTo>
                  <a:cubicBezTo>
                    <a:pt x="4373263" y="0"/>
                    <a:pt x="4391988" y="18725"/>
                    <a:pt x="4391988" y="41824"/>
                  </a:cubicBezTo>
                  <a:lnTo>
                    <a:pt x="4391988" y="376415"/>
                  </a:lnTo>
                  <a:cubicBezTo>
                    <a:pt x="4391988" y="399514"/>
                    <a:pt x="4373263" y="418239"/>
                    <a:pt x="4350164" y="418239"/>
                  </a:cubicBezTo>
                  <a:lnTo>
                    <a:pt x="41824" y="418239"/>
                  </a:lnTo>
                  <a:cubicBezTo>
                    <a:pt x="18725" y="418239"/>
                    <a:pt x="0" y="399514"/>
                    <a:pt x="0" y="376415"/>
                  </a:cubicBezTo>
                  <a:lnTo>
                    <a:pt x="0" y="41824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metal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250" tIns="35110" rIns="84250" bIns="3511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err="1"/>
                <a:t>Учені</a:t>
              </a:r>
              <a:r>
                <a:rPr lang="ru-RU" sz="1200" b="1" kern="1200" dirty="0"/>
                <a:t> </a:t>
              </a:r>
              <a:r>
                <a:rPr lang="ru-RU" sz="1200" b="1" kern="1200" dirty="0" err="1"/>
                <a:t>секретарі</a:t>
              </a:r>
              <a:r>
                <a:rPr lang="ru-RU" sz="1200" kern="1200" dirty="0"/>
                <a:t> </a:t>
              </a:r>
              <a:r>
                <a:rPr lang="ru-RU" sz="1200" kern="1200" dirty="0" err="1"/>
                <a:t>відділень</a:t>
              </a:r>
              <a:r>
                <a:rPr lang="ru-RU" sz="1200" kern="1200" dirty="0"/>
                <a:t> та </a:t>
              </a:r>
              <a:r>
                <a:rPr lang="ru-RU" sz="1200" kern="1200" dirty="0" err="1"/>
                <a:t>секцій</a:t>
              </a:r>
              <a:r>
                <a:rPr lang="ru-RU" sz="1200" kern="1200" dirty="0"/>
                <a:t> НАН України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216394" y="3150826"/>
              <a:ext cx="4391988" cy="418239"/>
            </a:xfrm>
            <a:custGeom>
              <a:avLst/>
              <a:gdLst>
                <a:gd name="connsiteX0" fmla="*/ 0 w 4391988"/>
                <a:gd name="connsiteY0" fmla="*/ 41824 h 418239"/>
                <a:gd name="connsiteX1" fmla="*/ 41824 w 4391988"/>
                <a:gd name="connsiteY1" fmla="*/ 0 h 418239"/>
                <a:gd name="connsiteX2" fmla="*/ 4350164 w 4391988"/>
                <a:gd name="connsiteY2" fmla="*/ 0 h 418239"/>
                <a:gd name="connsiteX3" fmla="*/ 4391988 w 4391988"/>
                <a:gd name="connsiteY3" fmla="*/ 41824 h 418239"/>
                <a:gd name="connsiteX4" fmla="*/ 4391988 w 4391988"/>
                <a:gd name="connsiteY4" fmla="*/ 376415 h 418239"/>
                <a:gd name="connsiteX5" fmla="*/ 4350164 w 4391988"/>
                <a:gd name="connsiteY5" fmla="*/ 418239 h 418239"/>
                <a:gd name="connsiteX6" fmla="*/ 41824 w 4391988"/>
                <a:gd name="connsiteY6" fmla="*/ 418239 h 418239"/>
                <a:gd name="connsiteX7" fmla="*/ 0 w 4391988"/>
                <a:gd name="connsiteY7" fmla="*/ 376415 h 418239"/>
                <a:gd name="connsiteX8" fmla="*/ 0 w 4391988"/>
                <a:gd name="connsiteY8" fmla="*/ 41824 h 41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1988" h="418239">
                  <a:moveTo>
                    <a:pt x="0" y="41824"/>
                  </a:moveTo>
                  <a:cubicBezTo>
                    <a:pt x="0" y="18725"/>
                    <a:pt x="18725" y="0"/>
                    <a:pt x="41824" y="0"/>
                  </a:cubicBezTo>
                  <a:lnTo>
                    <a:pt x="4350164" y="0"/>
                  </a:lnTo>
                  <a:cubicBezTo>
                    <a:pt x="4373263" y="0"/>
                    <a:pt x="4391988" y="18725"/>
                    <a:pt x="4391988" y="41824"/>
                  </a:cubicBezTo>
                  <a:lnTo>
                    <a:pt x="4391988" y="376415"/>
                  </a:lnTo>
                  <a:cubicBezTo>
                    <a:pt x="4391988" y="399514"/>
                    <a:pt x="4373263" y="418239"/>
                    <a:pt x="4350164" y="418239"/>
                  </a:cubicBezTo>
                  <a:lnTo>
                    <a:pt x="41824" y="418239"/>
                  </a:lnTo>
                  <a:cubicBezTo>
                    <a:pt x="18725" y="418239"/>
                    <a:pt x="0" y="399514"/>
                    <a:pt x="0" y="376415"/>
                  </a:cubicBezTo>
                  <a:lnTo>
                    <a:pt x="0" y="41824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metal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250" tIns="35110" rIns="84250" bIns="3511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err="1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Керівництво</a:t>
              </a:r>
              <a:r>
                <a:rPr lang="ru-RU" sz="12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 НАН України</a:t>
              </a:r>
              <a:endParaRPr lang="ru-RU" sz="1200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201536" y="3686031"/>
              <a:ext cx="4391988" cy="418239"/>
            </a:xfrm>
            <a:custGeom>
              <a:avLst/>
              <a:gdLst>
                <a:gd name="connsiteX0" fmla="*/ 0 w 4391988"/>
                <a:gd name="connsiteY0" fmla="*/ 41824 h 418239"/>
                <a:gd name="connsiteX1" fmla="*/ 41824 w 4391988"/>
                <a:gd name="connsiteY1" fmla="*/ 0 h 418239"/>
                <a:gd name="connsiteX2" fmla="*/ 4350164 w 4391988"/>
                <a:gd name="connsiteY2" fmla="*/ 0 h 418239"/>
                <a:gd name="connsiteX3" fmla="*/ 4391988 w 4391988"/>
                <a:gd name="connsiteY3" fmla="*/ 41824 h 418239"/>
                <a:gd name="connsiteX4" fmla="*/ 4391988 w 4391988"/>
                <a:gd name="connsiteY4" fmla="*/ 376415 h 418239"/>
                <a:gd name="connsiteX5" fmla="*/ 4350164 w 4391988"/>
                <a:gd name="connsiteY5" fmla="*/ 418239 h 418239"/>
                <a:gd name="connsiteX6" fmla="*/ 41824 w 4391988"/>
                <a:gd name="connsiteY6" fmla="*/ 418239 h 418239"/>
                <a:gd name="connsiteX7" fmla="*/ 0 w 4391988"/>
                <a:gd name="connsiteY7" fmla="*/ 376415 h 418239"/>
                <a:gd name="connsiteX8" fmla="*/ 0 w 4391988"/>
                <a:gd name="connsiteY8" fmla="*/ 41824 h 41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1988" h="418239">
                  <a:moveTo>
                    <a:pt x="0" y="41824"/>
                  </a:moveTo>
                  <a:cubicBezTo>
                    <a:pt x="0" y="18725"/>
                    <a:pt x="18725" y="0"/>
                    <a:pt x="41824" y="0"/>
                  </a:cubicBezTo>
                  <a:lnTo>
                    <a:pt x="4350164" y="0"/>
                  </a:lnTo>
                  <a:cubicBezTo>
                    <a:pt x="4373263" y="0"/>
                    <a:pt x="4391988" y="18725"/>
                    <a:pt x="4391988" y="41824"/>
                  </a:cubicBezTo>
                  <a:lnTo>
                    <a:pt x="4391988" y="376415"/>
                  </a:lnTo>
                  <a:cubicBezTo>
                    <a:pt x="4391988" y="399514"/>
                    <a:pt x="4373263" y="418239"/>
                    <a:pt x="4350164" y="418239"/>
                  </a:cubicBezTo>
                  <a:lnTo>
                    <a:pt x="41824" y="418239"/>
                  </a:lnTo>
                  <a:cubicBezTo>
                    <a:pt x="18725" y="418239"/>
                    <a:pt x="0" y="399514"/>
                    <a:pt x="0" y="376415"/>
                  </a:cubicBezTo>
                  <a:lnTo>
                    <a:pt x="0" y="41824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metal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250" tIns="35110" rIns="84250" bIns="3511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err="1"/>
                <a:t>Учені</a:t>
              </a:r>
              <a:r>
                <a:rPr lang="ru-RU" sz="1200" b="1" kern="1200" dirty="0"/>
                <a:t> </a:t>
              </a:r>
              <a:r>
                <a:rPr lang="ru-RU" sz="1200" b="1" kern="1200" dirty="0" err="1"/>
                <a:t>секретарі</a:t>
              </a:r>
              <a:r>
                <a:rPr lang="ru-RU" sz="1200" kern="1200" dirty="0"/>
                <a:t> </a:t>
              </a:r>
              <a:r>
                <a:rPr lang="ru-RU" sz="1200" kern="1200" dirty="0" err="1"/>
                <a:t>секторів</a:t>
              </a:r>
              <a:r>
                <a:rPr lang="ru-RU" sz="1200" kern="1200" dirty="0"/>
                <a:t> НОВ </a:t>
              </a:r>
              <a:r>
                <a:rPr lang="ru-RU" sz="1200" kern="1200" dirty="0" err="1"/>
                <a:t>Президії</a:t>
              </a:r>
              <a:r>
                <a:rPr lang="ru-RU" sz="1200" kern="1200" dirty="0"/>
                <a:t> НАН України та </a:t>
              </a:r>
              <a:r>
                <a:rPr lang="ru-RU" sz="1200" kern="1200" dirty="0" err="1"/>
                <a:t>співробітники</a:t>
              </a:r>
              <a:r>
                <a:rPr lang="ru-RU" sz="1200" kern="1200" dirty="0"/>
                <a:t> </a:t>
              </a:r>
              <a:r>
                <a:rPr lang="ru-RU" sz="1200" kern="1200" dirty="0" err="1"/>
                <a:t>їх</a:t>
              </a:r>
              <a:r>
                <a:rPr lang="ru-RU" sz="1200" kern="1200" dirty="0"/>
                <a:t> служб</a:t>
              </a:r>
              <a:r>
                <a:rPr lang="uk-UA" sz="1200" kern="1200" dirty="0"/>
                <a:t> </a:t>
              </a:r>
              <a:endParaRPr lang="ru-RU" sz="12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207161" y="4199933"/>
              <a:ext cx="4391988" cy="418239"/>
            </a:xfrm>
            <a:custGeom>
              <a:avLst/>
              <a:gdLst>
                <a:gd name="connsiteX0" fmla="*/ 0 w 4391988"/>
                <a:gd name="connsiteY0" fmla="*/ 41824 h 418239"/>
                <a:gd name="connsiteX1" fmla="*/ 41824 w 4391988"/>
                <a:gd name="connsiteY1" fmla="*/ 0 h 418239"/>
                <a:gd name="connsiteX2" fmla="*/ 4350164 w 4391988"/>
                <a:gd name="connsiteY2" fmla="*/ 0 h 418239"/>
                <a:gd name="connsiteX3" fmla="*/ 4391988 w 4391988"/>
                <a:gd name="connsiteY3" fmla="*/ 41824 h 418239"/>
                <a:gd name="connsiteX4" fmla="*/ 4391988 w 4391988"/>
                <a:gd name="connsiteY4" fmla="*/ 376415 h 418239"/>
                <a:gd name="connsiteX5" fmla="*/ 4350164 w 4391988"/>
                <a:gd name="connsiteY5" fmla="*/ 418239 h 418239"/>
                <a:gd name="connsiteX6" fmla="*/ 41824 w 4391988"/>
                <a:gd name="connsiteY6" fmla="*/ 418239 h 418239"/>
                <a:gd name="connsiteX7" fmla="*/ 0 w 4391988"/>
                <a:gd name="connsiteY7" fmla="*/ 376415 h 418239"/>
                <a:gd name="connsiteX8" fmla="*/ 0 w 4391988"/>
                <a:gd name="connsiteY8" fmla="*/ 41824 h 41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1988" h="418239">
                  <a:moveTo>
                    <a:pt x="0" y="41824"/>
                  </a:moveTo>
                  <a:cubicBezTo>
                    <a:pt x="0" y="18725"/>
                    <a:pt x="18725" y="0"/>
                    <a:pt x="41824" y="0"/>
                  </a:cubicBezTo>
                  <a:lnTo>
                    <a:pt x="4350164" y="0"/>
                  </a:lnTo>
                  <a:cubicBezTo>
                    <a:pt x="4373263" y="0"/>
                    <a:pt x="4391988" y="18725"/>
                    <a:pt x="4391988" y="41824"/>
                  </a:cubicBezTo>
                  <a:lnTo>
                    <a:pt x="4391988" y="376415"/>
                  </a:lnTo>
                  <a:cubicBezTo>
                    <a:pt x="4391988" y="399514"/>
                    <a:pt x="4373263" y="418239"/>
                    <a:pt x="4350164" y="418239"/>
                  </a:cubicBezTo>
                  <a:lnTo>
                    <a:pt x="41824" y="418239"/>
                  </a:lnTo>
                  <a:cubicBezTo>
                    <a:pt x="18725" y="418239"/>
                    <a:pt x="0" y="399514"/>
                    <a:pt x="0" y="376415"/>
                  </a:cubicBezTo>
                  <a:lnTo>
                    <a:pt x="0" y="41824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metal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250" tIns="120250" rIns="84250" bIns="120250" numCol="1" spcCol="1270" anchor="ctr" anchorCtr="0">
              <a:noAutofit/>
            </a:bodyPr>
            <a:lstStyle/>
            <a:p>
              <a:pPr lvl="0" algn="ctr" defTabSz="533400">
                <a:lnSpc>
                  <a:spcPts val="11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err="1"/>
                <a:t>Куратори</a:t>
              </a:r>
              <a:r>
                <a:rPr lang="ru-RU" sz="1200" b="1" kern="1200" dirty="0"/>
                <a:t> </a:t>
              </a:r>
              <a:r>
                <a:rPr lang="ru-RU" sz="1200" b="1" kern="1200" dirty="0" err="1"/>
                <a:t>конкурсів</a:t>
              </a:r>
              <a:r>
                <a:rPr lang="ru-RU" sz="1200" b="1" kern="1200" dirty="0"/>
                <a:t> </a:t>
              </a:r>
              <a:r>
                <a:rPr lang="ru-RU" sz="1200" b="1" kern="1200" dirty="0" err="1"/>
                <a:t>виконання</a:t>
              </a:r>
              <a:r>
                <a:rPr lang="ru-RU" sz="1200" b="1" kern="1200" dirty="0"/>
                <a:t> </a:t>
              </a:r>
              <a:r>
                <a:rPr lang="ru-RU" sz="1200" b="1" kern="1200" dirty="0" err="1"/>
                <a:t>наукових</a:t>
              </a:r>
              <a:r>
                <a:rPr lang="ru-RU" sz="1200" b="1" kern="1200" dirty="0"/>
                <a:t> і </a:t>
              </a:r>
              <a:r>
                <a:rPr lang="ru-RU" sz="1200" b="0" kern="1200" dirty="0"/>
                <a:t>НДР за </a:t>
              </a:r>
              <a:r>
                <a:rPr lang="ru-RU" sz="1200" b="0" kern="1200" dirty="0" err="1"/>
                <a:t>цільовими</a:t>
              </a:r>
              <a:r>
                <a:rPr lang="ru-RU" sz="1200" b="0" kern="1200" dirty="0"/>
                <a:t> </a:t>
              </a:r>
              <a:r>
                <a:rPr lang="ru-RU" sz="1200" b="0" kern="1200" dirty="0" err="1"/>
                <a:t>програмами</a:t>
              </a:r>
              <a:r>
                <a:rPr lang="ru-RU" sz="1200" b="0" kern="1200" dirty="0"/>
                <a:t> та проектами </a:t>
              </a:r>
              <a:r>
                <a:rPr lang="ru-RU" sz="1200" b="0" kern="1200" dirty="0" err="1"/>
                <a:t>наукових</a:t>
              </a:r>
              <a:r>
                <a:rPr lang="ru-RU" sz="1200" b="0" kern="1200" dirty="0"/>
                <a:t> </a:t>
              </a:r>
              <a:r>
                <a:rPr lang="ru-RU" sz="1200" b="0" kern="1200" dirty="0" err="1"/>
                <a:t>досліджень</a:t>
              </a:r>
              <a:r>
                <a:rPr lang="ru-RU" sz="1200" b="0" kern="1200" dirty="0"/>
                <a:t>, НТП </a:t>
              </a:r>
              <a:r>
                <a:rPr lang="ru-RU" sz="1200" b="0" kern="1200" dirty="0" err="1"/>
                <a:t>наукових</a:t>
              </a:r>
              <a:r>
                <a:rPr lang="ru-RU" sz="1200" b="0" kern="1200" dirty="0"/>
                <a:t> </a:t>
              </a:r>
              <a:r>
                <a:rPr lang="ru-RU" sz="1200" b="0" kern="1200" dirty="0" err="1"/>
                <a:t>установ</a:t>
              </a:r>
              <a:r>
                <a:rPr lang="ru-RU" sz="1200" b="0" kern="1200" dirty="0"/>
                <a:t>, </a:t>
              </a:r>
              <a:r>
                <a:rPr lang="ru-RU" sz="1200" b="0" kern="1200" dirty="0" err="1"/>
                <a:t>проектів</a:t>
              </a:r>
              <a:r>
                <a:rPr lang="ru-RU" sz="1200" b="0" kern="1200" dirty="0"/>
                <a:t> НДР </a:t>
              </a:r>
              <a:r>
                <a:rPr lang="ru-RU" sz="1200" b="0" kern="1200" dirty="0" err="1"/>
                <a:t>молодих</a:t>
              </a:r>
              <a:r>
                <a:rPr lang="ru-RU" sz="1200" b="0" kern="1200" dirty="0"/>
                <a:t> </a:t>
              </a:r>
              <a:r>
                <a:rPr lang="ru-RU" sz="1200" b="0" kern="1200" dirty="0" err="1"/>
                <a:t>учених</a:t>
              </a:r>
              <a:r>
                <a:rPr lang="uk-UA" sz="1200" b="0" kern="1200" dirty="0"/>
                <a:t> </a:t>
              </a:r>
              <a:endParaRPr lang="ru-RU" sz="1200" b="0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211584" y="4807362"/>
              <a:ext cx="4391988" cy="418239"/>
            </a:xfrm>
            <a:custGeom>
              <a:avLst/>
              <a:gdLst>
                <a:gd name="connsiteX0" fmla="*/ 0 w 4391988"/>
                <a:gd name="connsiteY0" fmla="*/ 41824 h 418239"/>
                <a:gd name="connsiteX1" fmla="*/ 41824 w 4391988"/>
                <a:gd name="connsiteY1" fmla="*/ 0 h 418239"/>
                <a:gd name="connsiteX2" fmla="*/ 4350164 w 4391988"/>
                <a:gd name="connsiteY2" fmla="*/ 0 h 418239"/>
                <a:gd name="connsiteX3" fmla="*/ 4391988 w 4391988"/>
                <a:gd name="connsiteY3" fmla="*/ 41824 h 418239"/>
                <a:gd name="connsiteX4" fmla="*/ 4391988 w 4391988"/>
                <a:gd name="connsiteY4" fmla="*/ 376415 h 418239"/>
                <a:gd name="connsiteX5" fmla="*/ 4350164 w 4391988"/>
                <a:gd name="connsiteY5" fmla="*/ 418239 h 418239"/>
                <a:gd name="connsiteX6" fmla="*/ 41824 w 4391988"/>
                <a:gd name="connsiteY6" fmla="*/ 418239 h 418239"/>
                <a:gd name="connsiteX7" fmla="*/ 0 w 4391988"/>
                <a:gd name="connsiteY7" fmla="*/ 376415 h 418239"/>
                <a:gd name="connsiteX8" fmla="*/ 0 w 4391988"/>
                <a:gd name="connsiteY8" fmla="*/ 41824 h 41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1988" h="418239">
                  <a:moveTo>
                    <a:pt x="0" y="41824"/>
                  </a:moveTo>
                  <a:cubicBezTo>
                    <a:pt x="0" y="18725"/>
                    <a:pt x="18725" y="0"/>
                    <a:pt x="41824" y="0"/>
                  </a:cubicBezTo>
                  <a:lnTo>
                    <a:pt x="4350164" y="0"/>
                  </a:lnTo>
                  <a:cubicBezTo>
                    <a:pt x="4373263" y="0"/>
                    <a:pt x="4391988" y="18725"/>
                    <a:pt x="4391988" y="41824"/>
                  </a:cubicBezTo>
                  <a:lnTo>
                    <a:pt x="4391988" y="376415"/>
                  </a:lnTo>
                  <a:cubicBezTo>
                    <a:pt x="4391988" y="399514"/>
                    <a:pt x="4373263" y="418239"/>
                    <a:pt x="4350164" y="418239"/>
                  </a:cubicBezTo>
                  <a:lnTo>
                    <a:pt x="41824" y="418239"/>
                  </a:lnTo>
                  <a:cubicBezTo>
                    <a:pt x="18725" y="418239"/>
                    <a:pt x="0" y="399514"/>
                    <a:pt x="0" y="376415"/>
                  </a:cubicBezTo>
                  <a:lnTo>
                    <a:pt x="0" y="41824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metal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250" tIns="35110" rIns="84250" bIns="3511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kern="1200" dirty="0"/>
                <a:t>Секретар Експертної ради з питань оцінювання тем фундаментальних НДР при НАН України </a:t>
              </a:r>
              <a:endParaRPr lang="ru-RU" sz="1200" b="1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211584" y="5358943"/>
              <a:ext cx="4391988" cy="418239"/>
            </a:xfrm>
            <a:custGeom>
              <a:avLst/>
              <a:gdLst>
                <a:gd name="connsiteX0" fmla="*/ 0 w 4391988"/>
                <a:gd name="connsiteY0" fmla="*/ 41824 h 418239"/>
                <a:gd name="connsiteX1" fmla="*/ 41824 w 4391988"/>
                <a:gd name="connsiteY1" fmla="*/ 0 h 418239"/>
                <a:gd name="connsiteX2" fmla="*/ 4350164 w 4391988"/>
                <a:gd name="connsiteY2" fmla="*/ 0 h 418239"/>
                <a:gd name="connsiteX3" fmla="*/ 4391988 w 4391988"/>
                <a:gd name="connsiteY3" fmla="*/ 41824 h 418239"/>
                <a:gd name="connsiteX4" fmla="*/ 4391988 w 4391988"/>
                <a:gd name="connsiteY4" fmla="*/ 376415 h 418239"/>
                <a:gd name="connsiteX5" fmla="*/ 4350164 w 4391988"/>
                <a:gd name="connsiteY5" fmla="*/ 418239 h 418239"/>
                <a:gd name="connsiteX6" fmla="*/ 41824 w 4391988"/>
                <a:gd name="connsiteY6" fmla="*/ 418239 h 418239"/>
                <a:gd name="connsiteX7" fmla="*/ 0 w 4391988"/>
                <a:gd name="connsiteY7" fmla="*/ 376415 h 418239"/>
                <a:gd name="connsiteX8" fmla="*/ 0 w 4391988"/>
                <a:gd name="connsiteY8" fmla="*/ 41824 h 41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1988" h="418239">
                  <a:moveTo>
                    <a:pt x="0" y="41824"/>
                  </a:moveTo>
                  <a:cubicBezTo>
                    <a:pt x="0" y="18725"/>
                    <a:pt x="18725" y="0"/>
                    <a:pt x="41824" y="0"/>
                  </a:cubicBezTo>
                  <a:lnTo>
                    <a:pt x="4350164" y="0"/>
                  </a:lnTo>
                  <a:cubicBezTo>
                    <a:pt x="4373263" y="0"/>
                    <a:pt x="4391988" y="18725"/>
                    <a:pt x="4391988" y="41824"/>
                  </a:cubicBezTo>
                  <a:lnTo>
                    <a:pt x="4391988" y="376415"/>
                  </a:lnTo>
                  <a:cubicBezTo>
                    <a:pt x="4391988" y="399514"/>
                    <a:pt x="4373263" y="418239"/>
                    <a:pt x="4350164" y="418239"/>
                  </a:cubicBezTo>
                  <a:lnTo>
                    <a:pt x="41824" y="418239"/>
                  </a:lnTo>
                  <a:cubicBezTo>
                    <a:pt x="18725" y="418239"/>
                    <a:pt x="0" y="399514"/>
                    <a:pt x="0" y="376415"/>
                  </a:cubicBezTo>
                  <a:lnTo>
                    <a:pt x="0" y="41824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metal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250" tIns="35110" rIns="84250" bIns="35110" numCol="1" spcCol="1270" anchor="ctr" anchorCtr="0">
              <a:noAutofit/>
            </a:bodyPr>
            <a:lstStyle/>
            <a:p>
              <a:pPr lvl="0" algn="ctr" defTabSz="533400">
                <a:lnSpc>
                  <a:spcPts val="1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err="1"/>
                <a:t>Співробітники</a:t>
              </a:r>
              <a:r>
                <a:rPr lang="ru-RU" sz="1200" b="1" kern="1200" dirty="0"/>
                <a:t> </a:t>
              </a:r>
              <a:r>
                <a:rPr lang="ru-RU" sz="1200" b="1" kern="1200" dirty="0" err="1"/>
                <a:t>відділів</a:t>
              </a:r>
              <a:r>
                <a:rPr lang="ru-RU" sz="1200" b="1" kern="1200" dirty="0"/>
                <a:t> патентно-</a:t>
              </a:r>
              <a:r>
                <a:rPr lang="ru-RU" sz="1200" b="1" kern="1200" dirty="0" err="1"/>
                <a:t>ліцензійної</a:t>
              </a:r>
              <a:r>
                <a:rPr lang="ru-RU" sz="1200" b="1" kern="1200" dirty="0"/>
                <a:t> </a:t>
              </a:r>
              <a:r>
                <a:rPr lang="ru-RU" sz="1200" b="1" kern="1200" dirty="0" err="1"/>
                <a:t>роботи</a:t>
              </a:r>
              <a:r>
                <a:rPr lang="ru-RU" sz="1200" b="1" kern="1200" dirty="0"/>
                <a:t> </a:t>
              </a:r>
              <a:r>
                <a:rPr lang="ru-RU" sz="1200" kern="1200" dirty="0"/>
                <a:t>н-х </a:t>
              </a:r>
              <a:r>
                <a:rPr lang="ru-RU" sz="1200" kern="1200" dirty="0" err="1"/>
                <a:t>установ</a:t>
              </a:r>
              <a:r>
                <a:rPr lang="ru-RU" sz="1200" kern="1200" dirty="0"/>
                <a:t> та Центру </a:t>
              </a:r>
              <a:r>
                <a:rPr lang="ru-RU" sz="1200" kern="1200" dirty="0" err="1"/>
                <a:t>досліджень</a:t>
              </a:r>
              <a:r>
                <a:rPr lang="ru-RU" sz="1200" kern="1200" dirty="0"/>
                <a:t> </a:t>
              </a:r>
              <a:r>
                <a:rPr lang="ru-RU" sz="1200" kern="1200" dirty="0" err="1"/>
                <a:t>інтелектуальної</a:t>
              </a:r>
              <a:r>
                <a:rPr lang="ru-RU" sz="1200" kern="1200" dirty="0"/>
                <a:t> </a:t>
              </a:r>
              <a:r>
                <a:rPr lang="ru-RU" sz="1200" kern="1200" dirty="0" err="1"/>
                <a:t>власності</a:t>
              </a:r>
              <a:r>
                <a:rPr lang="ru-RU" sz="1200" kern="1200" dirty="0"/>
                <a:t> та трансферу </a:t>
              </a:r>
              <a:r>
                <a:rPr lang="ru-RU" sz="1200" kern="1200" dirty="0" err="1"/>
                <a:t>технологій</a:t>
              </a:r>
              <a:r>
                <a:rPr lang="ru-RU" sz="1200" kern="1200" dirty="0"/>
                <a:t> НАН України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211584" y="5922418"/>
              <a:ext cx="4391988" cy="418239"/>
            </a:xfrm>
            <a:custGeom>
              <a:avLst/>
              <a:gdLst>
                <a:gd name="connsiteX0" fmla="*/ 0 w 4391988"/>
                <a:gd name="connsiteY0" fmla="*/ 41824 h 418239"/>
                <a:gd name="connsiteX1" fmla="*/ 41824 w 4391988"/>
                <a:gd name="connsiteY1" fmla="*/ 0 h 418239"/>
                <a:gd name="connsiteX2" fmla="*/ 4350164 w 4391988"/>
                <a:gd name="connsiteY2" fmla="*/ 0 h 418239"/>
                <a:gd name="connsiteX3" fmla="*/ 4391988 w 4391988"/>
                <a:gd name="connsiteY3" fmla="*/ 41824 h 418239"/>
                <a:gd name="connsiteX4" fmla="*/ 4391988 w 4391988"/>
                <a:gd name="connsiteY4" fmla="*/ 376415 h 418239"/>
                <a:gd name="connsiteX5" fmla="*/ 4350164 w 4391988"/>
                <a:gd name="connsiteY5" fmla="*/ 418239 h 418239"/>
                <a:gd name="connsiteX6" fmla="*/ 41824 w 4391988"/>
                <a:gd name="connsiteY6" fmla="*/ 418239 h 418239"/>
                <a:gd name="connsiteX7" fmla="*/ 0 w 4391988"/>
                <a:gd name="connsiteY7" fmla="*/ 376415 h 418239"/>
                <a:gd name="connsiteX8" fmla="*/ 0 w 4391988"/>
                <a:gd name="connsiteY8" fmla="*/ 41824 h 41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1988" h="418239">
                  <a:moveTo>
                    <a:pt x="0" y="41824"/>
                  </a:moveTo>
                  <a:cubicBezTo>
                    <a:pt x="0" y="18725"/>
                    <a:pt x="18725" y="0"/>
                    <a:pt x="41824" y="0"/>
                  </a:cubicBezTo>
                  <a:lnTo>
                    <a:pt x="4350164" y="0"/>
                  </a:lnTo>
                  <a:cubicBezTo>
                    <a:pt x="4373263" y="0"/>
                    <a:pt x="4391988" y="18725"/>
                    <a:pt x="4391988" y="41824"/>
                  </a:cubicBezTo>
                  <a:lnTo>
                    <a:pt x="4391988" y="376415"/>
                  </a:lnTo>
                  <a:cubicBezTo>
                    <a:pt x="4391988" y="399514"/>
                    <a:pt x="4373263" y="418239"/>
                    <a:pt x="4350164" y="418239"/>
                  </a:cubicBezTo>
                  <a:lnTo>
                    <a:pt x="41824" y="418239"/>
                  </a:lnTo>
                  <a:cubicBezTo>
                    <a:pt x="18725" y="418239"/>
                    <a:pt x="0" y="399514"/>
                    <a:pt x="0" y="376415"/>
                  </a:cubicBezTo>
                  <a:lnTo>
                    <a:pt x="0" y="41824"/>
                  </a:lnTo>
                  <a:close/>
                </a:path>
              </a:pathLst>
            </a:custGeom>
            <a:scene3d>
              <a:camera prst="orthographicFront"/>
              <a:lightRig rig="chilly" dir="t"/>
            </a:scene3d>
            <a:sp3d prstMaterial="metal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730" tIns="35110" rIns="42730" bIns="3511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err="1"/>
                <a:t>Адміністратори</a:t>
              </a:r>
              <a:r>
                <a:rPr lang="ru-RU" sz="1200" kern="1200" dirty="0"/>
                <a:t> і </a:t>
              </a:r>
              <a:r>
                <a:rPr lang="ru-RU" sz="1200" kern="1200" dirty="0" err="1"/>
                <a:t>співробітники</a:t>
              </a:r>
              <a:r>
                <a:rPr lang="ru-RU" sz="1200" kern="1200" dirty="0"/>
                <a:t> </a:t>
              </a:r>
              <a:r>
                <a:rPr lang="ru-RU" sz="1200" kern="1200" dirty="0" err="1"/>
                <a:t>служби</a:t>
              </a:r>
              <a:r>
                <a:rPr lang="ru-RU" sz="1200" kern="1200" dirty="0"/>
                <a:t> </a:t>
              </a:r>
              <a:r>
                <a:rPr lang="ru-RU" sz="1200" kern="1200" dirty="0" err="1"/>
                <a:t>супроводження</a:t>
              </a:r>
              <a:r>
                <a:rPr lang="ru-RU" sz="1200" kern="1200" dirty="0"/>
                <a:t> </a:t>
              </a:r>
              <a:r>
                <a:rPr lang="ru-RU" sz="1200" kern="1200" dirty="0" err="1"/>
                <a:t>системи</a:t>
              </a:r>
              <a:endParaRPr lang="ru-RU" sz="1200" kern="1200" dirty="0"/>
            </a:p>
          </p:txBody>
        </p:sp>
      </p:grpSp>
      <p:sp>
        <p:nvSpPr>
          <p:cNvPr id="2" name="Левая фигурная скобка 1"/>
          <p:cNvSpPr/>
          <p:nvPr/>
        </p:nvSpPr>
        <p:spPr>
          <a:xfrm>
            <a:off x="3190010" y="3283527"/>
            <a:ext cx="1026390" cy="3013364"/>
          </a:xfrm>
          <a:prstGeom prst="leftBrace">
            <a:avLst>
              <a:gd name="adj1" fmla="val 12383"/>
              <a:gd name="adj2" fmla="val 50000"/>
            </a:avLst>
          </a:prstGeom>
          <a:ln>
            <a:solidFill>
              <a:schemeClr val="accent5">
                <a:lumMod val="50000"/>
              </a:schemeClr>
            </a:solidFill>
          </a:ln>
          <a:effectLst>
            <a:glow rad="38100">
              <a:schemeClr val="accent5">
                <a:lumMod val="20000"/>
                <a:lumOff val="80000"/>
                <a:alpha val="40000"/>
              </a:schemeClr>
            </a:glow>
            <a:outerShdw blurRad="39000" dist="25400" dir="5400000" rotWithShape="0">
              <a:schemeClr val="accent5">
                <a:shade val="33000"/>
                <a:alpha val="83000"/>
              </a:scheme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103419" y="1278082"/>
            <a:ext cx="1026390" cy="976746"/>
          </a:xfrm>
          <a:prstGeom prst="leftBrace">
            <a:avLst>
              <a:gd name="adj1" fmla="val 12383"/>
              <a:gd name="adj2" fmla="val 50000"/>
            </a:avLst>
          </a:prstGeom>
          <a:ln>
            <a:solidFill>
              <a:schemeClr val="accent5">
                <a:lumMod val="50000"/>
              </a:schemeClr>
            </a:solidFill>
          </a:ln>
          <a:effectLst>
            <a:glow rad="38100">
              <a:schemeClr val="accent5">
                <a:lumMod val="20000"/>
                <a:lumOff val="80000"/>
                <a:alpha val="40000"/>
              </a:schemeClr>
            </a:glow>
            <a:outerShdw blurRad="39000" dist="25400" dir="5400000" rotWithShape="0">
              <a:schemeClr val="accent5">
                <a:shade val="33000"/>
                <a:alpha val="83000"/>
              </a:scheme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3103419" y="2461203"/>
            <a:ext cx="1026390" cy="426752"/>
          </a:xfrm>
          <a:prstGeom prst="leftBrace">
            <a:avLst>
              <a:gd name="adj1" fmla="val 12383"/>
              <a:gd name="adj2" fmla="val 50000"/>
            </a:avLst>
          </a:prstGeom>
          <a:ln>
            <a:solidFill>
              <a:schemeClr val="accent5">
                <a:lumMod val="50000"/>
              </a:schemeClr>
            </a:solidFill>
          </a:ln>
          <a:effectLst>
            <a:glow rad="38100">
              <a:schemeClr val="accent5">
                <a:lumMod val="20000"/>
                <a:lumOff val="80000"/>
                <a:alpha val="40000"/>
              </a:schemeClr>
            </a:glow>
            <a:outerShdw blurRad="39000" dist="25400" dir="5400000" rotWithShape="0">
              <a:schemeClr val="accent5">
                <a:shade val="33000"/>
                <a:alpha val="83000"/>
              </a:scheme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12609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uk-UA" dirty="0"/>
              <a:t>ОКРЕМІ ПОЛОЖЕННЯ ТА ПОНЯТТЯ РІТ НОД НАН УКРАЇНИ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2DE9-DAED-42EB-B56C-ACCE41B48EAF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-6367101" y="-352947"/>
            <a:ext cx="15430612" cy="7849646"/>
            <a:chOff x="-6367101" y="-352947"/>
            <a:chExt cx="15430612" cy="7849646"/>
          </a:xfrm>
        </p:grpSpPr>
        <p:sp>
          <p:nvSpPr>
            <p:cNvPr id="5" name="Арка 4"/>
            <p:cNvSpPr/>
            <p:nvPr/>
          </p:nvSpPr>
          <p:spPr>
            <a:xfrm>
              <a:off x="-6367101" y="-352947"/>
              <a:ext cx="7849646" cy="7849646"/>
            </a:xfrm>
            <a:prstGeom prst="blockArc">
              <a:avLst>
                <a:gd name="adj1" fmla="val 18900000"/>
                <a:gd name="adj2" fmla="val 2700000"/>
                <a:gd name="adj3" fmla="val 275"/>
              </a:avLst>
            </a:prstGeom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034972" y="1238885"/>
              <a:ext cx="8028539" cy="1166495"/>
            </a:xfrm>
            <a:custGeom>
              <a:avLst/>
              <a:gdLst>
                <a:gd name="connsiteX0" fmla="*/ 0 w 8028539"/>
                <a:gd name="connsiteY0" fmla="*/ 0 h 1166495"/>
                <a:gd name="connsiteX1" fmla="*/ 8028539 w 8028539"/>
                <a:gd name="connsiteY1" fmla="*/ 0 h 1166495"/>
                <a:gd name="connsiteX2" fmla="*/ 8028539 w 8028539"/>
                <a:gd name="connsiteY2" fmla="*/ 1166495 h 1166495"/>
                <a:gd name="connsiteX3" fmla="*/ 0 w 8028539"/>
                <a:gd name="connsiteY3" fmla="*/ 1166495 h 1166495"/>
                <a:gd name="connsiteX4" fmla="*/ 0 w 8028539"/>
                <a:gd name="connsiteY4" fmla="*/ 0 h 11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8539" h="1166495">
                  <a:moveTo>
                    <a:pt x="0" y="0"/>
                  </a:moveTo>
                  <a:lnTo>
                    <a:pt x="8028539" y="0"/>
                  </a:lnTo>
                  <a:lnTo>
                    <a:pt x="8028539" y="1166495"/>
                  </a:lnTo>
                  <a:lnTo>
                    <a:pt x="0" y="116649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75000"/>
                    <a:alpha val="70000"/>
                  </a:schemeClr>
                </a:gs>
                <a:gs pos="49000">
                  <a:schemeClr val="accent3">
                    <a:hueOff val="0"/>
                    <a:satOff val="0"/>
                    <a:lumOff val="0"/>
                    <a:alphaOff val="0"/>
                    <a:tint val="96000"/>
                    <a:shade val="84000"/>
                    <a:satMod val="110000"/>
                  </a:schemeClr>
                </a:gs>
                <a:gs pos="49100">
                  <a:schemeClr val="accent3">
                    <a:hueOff val="0"/>
                    <a:satOff val="0"/>
                    <a:lumOff val="0"/>
                    <a:alphaOff val="0"/>
                    <a:shade val="55000"/>
                    <a:satMod val="150000"/>
                  </a:schemeClr>
                </a:gs>
                <a:gs pos="92000">
                  <a:schemeClr val="accent3">
                    <a:hueOff val="0"/>
                    <a:satOff val="0"/>
                    <a:lumOff val="0"/>
                    <a:tint val="98000"/>
                    <a:shade val="90000"/>
                    <a:satMod val="128000"/>
                    <a:alpha val="67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tint val="90000"/>
                    <a:shade val="97000"/>
                    <a:satMod val="128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5905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Автоматизоване робоче місця фахівця</a:t>
              </a:r>
              <a:r>
                <a:rPr lang="uk-UA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 - складається з набору: ролі або декількох   ролей користувача, які він виконує у рамках системи, що забезпечується веб–браузером з використанням веб–сервісів.</a:t>
              </a:r>
              <a:endParaRPr lang="ru-RU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05913" y="1093073"/>
              <a:ext cx="1458118" cy="14581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458993" y="2914363"/>
              <a:ext cx="7604518" cy="1315024"/>
            </a:xfrm>
            <a:custGeom>
              <a:avLst/>
              <a:gdLst>
                <a:gd name="connsiteX0" fmla="*/ 0 w 7604518"/>
                <a:gd name="connsiteY0" fmla="*/ 0 h 1315024"/>
                <a:gd name="connsiteX1" fmla="*/ 7604518 w 7604518"/>
                <a:gd name="connsiteY1" fmla="*/ 0 h 1315024"/>
                <a:gd name="connsiteX2" fmla="*/ 7604518 w 7604518"/>
                <a:gd name="connsiteY2" fmla="*/ 1315024 h 1315024"/>
                <a:gd name="connsiteX3" fmla="*/ 0 w 7604518"/>
                <a:gd name="connsiteY3" fmla="*/ 1315024 h 1315024"/>
                <a:gd name="connsiteX4" fmla="*/ 0 w 7604518"/>
                <a:gd name="connsiteY4" fmla="*/ 0 h 131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04518" h="1315024">
                  <a:moveTo>
                    <a:pt x="0" y="0"/>
                  </a:moveTo>
                  <a:lnTo>
                    <a:pt x="7604518" y="0"/>
                  </a:lnTo>
                  <a:lnTo>
                    <a:pt x="7604518" y="1315024"/>
                  </a:lnTo>
                  <a:lnTo>
                    <a:pt x="0" y="131502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75000"/>
                    <a:alpha val="70000"/>
                  </a:schemeClr>
                </a:gs>
                <a:gs pos="49000">
                  <a:schemeClr val="accent3">
                    <a:hueOff val="0"/>
                    <a:satOff val="0"/>
                    <a:lumOff val="0"/>
                    <a:alphaOff val="0"/>
                    <a:tint val="96000"/>
                    <a:shade val="84000"/>
                    <a:satMod val="110000"/>
                  </a:schemeClr>
                </a:gs>
                <a:gs pos="49100">
                  <a:schemeClr val="accent3">
                    <a:hueOff val="0"/>
                    <a:satOff val="0"/>
                    <a:lumOff val="0"/>
                    <a:alphaOff val="0"/>
                    <a:shade val="55000"/>
                    <a:satMod val="150000"/>
                  </a:schemeClr>
                </a:gs>
                <a:gs pos="92000">
                  <a:schemeClr val="accent3">
                    <a:hueOff val="0"/>
                    <a:satOff val="0"/>
                    <a:lumOff val="0"/>
                    <a:tint val="98000"/>
                    <a:shade val="90000"/>
                    <a:satMod val="128000"/>
                    <a:alpha val="67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tint val="90000"/>
                    <a:shade val="97000"/>
                    <a:satMod val="128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5905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Роль користувача</a:t>
              </a:r>
              <a:r>
                <a:rPr lang="uk-UA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 – складається з набору: </a:t>
              </a:r>
              <a:r>
                <a:rPr lang="uk-UA" sz="1600" u="sng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профіль користувача</a:t>
              </a:r>
              <a:r>
                <a:rPr lang="uk-UA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, </a:t>
              </a:r>
              <a:r>
                <a:rPr lang="uk-UA" sz="1600" u="sng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доступний простір документів</a:t>
              </a:r>
              <a:r>
                <a:rPr lang="uk-UA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 (типів, списків, груп, окремих документів та/або їх частин), до яких користувач може мати доступ та  </a:t>
              </a:r>
              <a:r>
                <a:rPr lang="uk-UA" sz="1600" u="sng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технологічні операції і технологічні процедури</a:t>
              </a:r>
              <a:r>
                <a:rPr lang="uk-UA" sz="1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, які він може  виконувати. Ролі фахівцям установ  призначаються співробітником служби вченого секретаря установи при реєстрації його у системі.</a:t>
              </a:r>
              <a:endParaRPr lang="ru-RU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729934" y="2842816"/>
              <a:ext cx="1458118" cy="14581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1034972" y="4738370"/>
              <a:ext cx="8028539" cy="1166495"/>
            </a:xfrm>
            <a:custGeom>
              <a:avLst/>
              <a:gdLst>
                <a:gd name="connsiteX0" fmla="*/ 0 w 8028539"/>
                <a:gd name="connsiteY0" fmla="*/ 0 h 1166495"/>
                <a:gd name="connsiteX1" fmla="*/ 8028539 w 8028539"/>
                <a:gd name="connsiteY1" fmla="*/ 0 h 1166495"/>
                <a:gd name="connsiteX2" fmla="*/ 8028539 w 8028539"/>
                <a:gd name="connsiteY2" fmla="*/ 1166495 h 1166495"/>
                <a:gd name="connsiteX3" fmla="*/ 0 w 8028539"/>
                <a:gd name="connsiteY3" fmla="*/ 1166495 h 1166495"/>
                <a:gd name="connsiteX4" fmla="*/ 0 w 8028539"/>
                <a:gd name="connsiteY4" fmla="*/ 0 h 11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8539" h="1166495">
                  <a:moveTo>
                    <a:pt x="0" y="0"/>
                  </a:moveTo>
                  <a:lnTo>
                    <a:pt x="8028539" y="0"/>
                  </a:lnTo>
                  <a:lnTo>
                    <a:pt x="8028539" y="1166495"/>
                  </a:lnTo>
                  <a:lnTo>
                    <a:pt x="0" y="1166495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5">
                    <a:lumMod val="75000"/>
                    <a:alpha val="70000"/>
                  </a:schemeClr>
                </a:gs>
                <a:gs pos="49000">
                  <a:schemeClr val="accent3">
                    <a:hueOff val="0"/>
                    <a:satOff val="0"/>
                    <a:lumOff val="0"/>
                    <a:alphaOff val="0"/>
                    <a:tint val="96000"/>
                    <a:shade val="84000"/>
                    <a:satMod val="110000"/>
                  </a:schemeClr>
                </a:gs>
                <a:gs pos="49100">
                  <a:schemeClr val="accent3">
                    <a:hueOff val="0"/>
                    <a:satOff val="0"/>
                    <a:lumOff val="0"/>
                    <a:alphaOff val="0"/>
                    <a:shade val="55000"/>
                    <a:satMod val="150000"/>
                  </a:schemeClr>
                </a:gs>
                <a:gs pos="92000">
                  <a:schemeClr val="accent3">
                    <a:hueOff val="0"/>
                    <a:satOff val="0"/>
                    <a:lumOff val="0"/>
                    <a:tint val="98000"/>
                    <a:shade val="90000"/>
                    <a:satMod val="128000"/>
                    <a:alpha val="67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tint val="90000"/>
                    <a:shade val="97000"/>
                    <a:satMod val="128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5905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kern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Електронний документ</a:t>
              </a:r>
              <a:r>
                <a:rPr lang="uk-UA" sz="1600" kern="12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anose="020B0604020202020204" pitchFamily="34" charset="0"/>
                </a:rPr>
                <a:t> – є основним  інформаційним об’єктом  РІТ НОД НАН України, який є неподільною сукупністю інформації, з якою користувач  працює у вигляді електронних (ЕФ) і можливо паперових форм, і використовується для регламентованої організації роботи та взаємодії між різними користувачами РІТ НОД </a:t>
              </a:r>
              <a:endParaRPr lang="ru-RU" sz="1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05913" y="4592558"/>
              <a:ext cx="1458118" cy="145811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5" y="1294768"/>
            <a:ext cx="1078880" cy="1078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9" y="2891450"/>
            <a:ext cx="1352072" cy="1230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3" y="4744688"/>
            <a:ext cx="1177251" cy="96534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7527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uk-UA" dirty="0"/>
              <a:t>ОКРЕМІ ПОЛОЖЕННЯ ТА ПОНЯТТЯ РІТ НОД НАН УКРАЇНИ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2DE9-DAED-42EB-B56C-ACCE41B48EAF}" type="slidenum">
              <a:rPr lang="ru-RU" smtClean="0"/>
              <a:t>7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77800" y="748145"/>
            <a:ext cx="8897664" cy="5426820"/>
            <a:chOff x="177800" y="748145"/>
            <a:chExt cx="8897664" cy="5426820"/>
          </a:xfrm>
        </p:grpSpPr>
        <p:sp>
          <p:nvSpPr>
            <p:cNvPr id="7" name="Полилиния 6"/>
            <p:cNvSpPr/>
            <p:nvPr/>
          </p:nvSpPr>
          <p:spPr>
            <a:xfrm>
              <a:off x="177800" y="748145"/>
              <a:ext cx="7513425" cy="958176"/>
            </a:xfrm>
            <a:custGeom>
              <a:avLst/>
              <a:gdLst>
                <a:gd name="connsiteX0" fmla="*/ 0 w 7513425"/>
                <a:gd name="connsiteY0" fmla="*/ 95818 h 958176"/>
                <a:gd name="connsiteX1" fmla="*/ 95818 w 7513425"/>
                <a:gd name="connsiteY1" fmla="*/ 0 h 958176"/>
                <a:gd name="connsiteX2" fmla="*/ 7417607 w 7513425"/>
                <a:gd name="connsiteY2" fmla="*/ 0 h 958176"/>
                <a:gd name="connsiteX3" fmla="*/ 7513425 w 7513425"/>
                <a:gd name="connsiteY3" fmla="*/ 95818 h 958176"/>
                <a:gd name="connsiteX4" fmla="*/ 7513425 w 7513425"/>
                <a:gd name="connsiteY4" fmla="*/ 862358 h 958176"/>
                <a:gd name="connsiteX5" fmla="*/ 7417607 w 7513425"/>
                <a:gd name="connsiteY5" fmla="*/ 958176 h 958176"/>
                <a:gd name="connsiteX6" fmla="*/ 95818 w 7513425"/>
                <a:gd name="connsiteY6" fmla="*/ 958176 h 958176"/>
                <a:gd name="connsiteX7" fmla="*/ 0 w 7513425"/>
                <a:gd name="connsiteY7" fmla="*/ 862358 h 958176"/>
                <a:gd name="connsiteX8" fmla="*/ 0 w 7513425"/>
                <a:gd name="connsiteY8" fmla="*/ 95818 h 95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3425" h="958176">
                  <a:moveTo>
                    <a:pt x="0" y="95818"/>
                  </a:moveTo>
                  <a:cubicBezTo>
                    <a:pt x="0" y="42899"/>
                    <a:pt x="42899" y="0"/>
                    <a:pt x="95818" y="0"/>
                  </a:cubicBezTo>
                  <a:lnTo>
                    <a:pt x="7417607" y="0"/>
                  </a:lnTo>
                  <a:cubicBezTo>
                    <a:pt x="7470526" y="0"/>
                    <a:pt x="7513425" y="42899"/>
                    <a:pt x="7513425" y="95818"/>
                  </a:cubicBezTo>
                  <a:lnTo>
                    <a:pt x="7513425" y="862358"/>
                  </a:lnTo>
                  <a:cubicBezTo>
                    <a:pt x="7513425" y="915277"/>
                    <a:pt x="7470526" y="958176"/>
                    <a:pt x="7417607" y="958176"/>
                  </a:cubicBezTo>
                  <a:lnTo>
                    <a:pt x="95818" y="958176"/>
                  </a:lnTo>
                  <a:cubicBezTo>
                    <a:pt x="42899" y="958176"/>
                    <a:pt x="0" y="915277"/>
                    <a:pt x="0" y="862358"/>
                  </a:cubicBezTo>
                  <a:lnTo>
                    <a:pt x="0" y="9581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069" tIns="54734" rIns="68069" bIns="5473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З технологічної точку зору документи РІТ НОД НАН України умовно включають </a:t>
              </a:r>
              <a:r>
                <a:rPr lang="en-US" sz="2100" kern="12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100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uk-UA" sz="2100" kern="1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первинні, похідні і звітні документи</a:t>
              </a:r>
              <a:endParaRPr lang="ru-RU" sz="2100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929143" y="1706321"/>
              <a:ext cx="753201" cy="112111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121111"/>
                  </a:lnTo>
                  <a:lnTo>
                    <a:pt x="753201" y="1121111"/>
                  </a:lnTo>
                </a:path>
              </a:pathLst>
            </a:custGeom>
            <a:noFill/>
            <a:ln w="38100">
              <a:solidFill>
                <a:schemeClr val="accent5">
                  <a:lumMod val="50000"/>
                </a:schemeClr>
              </a:solidFill>
              <a:headEnd type="none"/>
              <a:tailEnd type="stealth"/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3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682344" y="2348344"/>
              <a:ext cx="7393120" cy="958176"/>
            </a:xfrm>
            <a:custGeom>
              <a:avLst/>
              <a:gdLst>
                <a:gd name="connsiteX0" fmla="*/ 0 w 7393120"/>
                <a:gd name="connsiteY0" fmla="*/ 0 h 958176"/>
                <a:gd name="connsiteX1" fmla="*/ 7393120 w 7393120"/>
                <a:gd name="connsiteY1" fmla="*/ 0 h 958176"/>
                <a:gd name="connsiteX2" fmla="*/ 7393120 w 7393120"/>
                <a:gd name="connsiteY2" fmla="*/ 798477 h 958176"/>
                <a:gd name="connsiteX3" fmla="*/ 7233421 w 7393120"/>
                <a:gd name="connsiteY3" fmla="*/ 958176 h 958176"/>
                <a:gd name="connsiteX4" fmla="*/ 0 w 7393120"/>
                <a:gd name="connsiteY4" fmla="*/ 958176 h 958176"/>
                <a:gd name="connsiteX5" fmla="*/ 0 w 7393120"/>
                <a:gd name="connsiteY5" fmla="*/ 0 h 958176"/>
                <a:gd name="connsiteX0" fmla="*/ 7233421 w 7393120"/>
                <a:gd name="connsiteY0" fmla="*/ 958176 h 958176"/>
                <a:gd name="connsiteX1" fmla="*/ 7265361 w 7393120"/>
                <a:gd name="connsiteY1" fmla="*/ 830417 h 958176"/>
                <a:gd name="connsiteX2" fmla="*/ 7393120 w 7393120"/>
                <a:gd name="connsiteY2" fmla="*/ 798477 h 958176"/>
                <a:gd name="connsiteX3" fmla="*/ 7233421 w 7393120"/>
                <a:gd name="connsiteY3" fmla="*/ 958176 h 958176"/>
                <a:gd name="connsiteX0" fmla="*/ 7233421 w 7393120"/>
                <a:gd name="connsiteY0" fmla="*/ 958176 h 958176"/>
                <a:gd name="connsiteX1" fmla="*/ 7265361 w 7393120"/>
                <a:gd name="connsiteY1" fmla="*/ 830417 h 958176"/>
                <a:gd name="connsiteX2" fmla="*/ 7393120 w 7393120"/>
                <a:gd name="connsiteY2" fmla="*/ 798477 h 958176"/>
                <a:gd name="connsiteX3" fmla="*/ 7233421 w 7393120"/>
                <a:gd name="connsiteY3" fmla="*/ 958176 h 958176"/>
                <a:gd name="connsiteX4" fmla="*/ 0 w 7393120"/>
                <a:gd name="connsiteY4" fmla="*/ 958176 h 958176"/>
                <a:gd name="connsiteX5" fmla="*/ 0 w 7393120"/>
                <a:gd name="connsiteY5" fmla="*/ 0 h 958176"/>
                <a:gd name="connsiteX6" fmla="*/ 7393120 w 7393120"/>
                <a:gd name="connsiteY6" fmla="*/ 0 h 958176"/>
                <a:gd name="connsiteX7" fmla="*/ 7393120 w 7393120"/>
                <a:gd name="connsiteY7" fmla="*/ 798477 h 95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93120" h="958176" stroke="0" extrusionOk="0">
                  <a:moveTo>
                    <a:pt x="0" y="0"/>
                  </a:moveTo>
                  <a:lnTo>
                    <a:pt x="7393120" y="0"/>
                  </a:lnTo>
                  <a:lnTo>
                    <a:pt x="7393120" y="798477"/>
                  </a:lnTo>
                  <a:lnTo>
                    <a:pt x="7233421" y="958176"/>
                  </a:lnTo>
                  <a:lnTo>
                    <a:pt x="0" y="958176"/>
                  </a:lnTo>
                  <a:lnTo>
                    <a:pt x="0" y="0"/>
                  </a:lnTo>
                  <a:close/>
                </a:path>
                <a:path w="7393120" h="958176" fill="darkenLess" stroke="0" extrusionOk="0">
                  <a:moveTo>
                    <a:pt x="7233421" y="958176"/>
                  </a:moveTo>
                  <a:lnTo>
                    <a:pt x="7265361" y="830417"/>
                  </a:lnTo>
                  <a:lnTo>
                    <a:pt x="7393120" y="798477"/>
                  </a:lnTo>
                  <a:lnTo>
                    <a:pt x="7233421" y="958176"/>
                  </a:lnTo>
                  <a:close/>
                </a:path>
                <a:path w="7393120" h="958176" fill="none" extrusionOk="0">
                  <a:moveTo>
                    <a:pt x="7233421" y="958176"/>
                  </a:moveTo>
                  <a:lnTo>
                    <a:pt x="7265361" y="830417"/>
                  </a:lnTo>
                  <a:lnTo>
                    <a:pt x="7393120" y="798477"/>
                  </a:lnTo>
                  <a:lnTo>
                    <a:pt x="7233421" y="958176"/>
                  </a:lnTo>
                  <a:lnTo>
                    <a:pt x="0" y="958176"/>
                  </a:lnTo>
                  <a:lnTo>
                    <a:pt x="0" y="0"/>
                  </a:lnTo>
                  <a:lnTo>
                    <a:pt x="7393120" y="0"/>
                  </a:lnTo>
                  <a:lnTo>
                    <a:pt x="7393120" y="798477"/>
                  </a:lnTo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182559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Первинний документ</a:t>
              </a:r>
              <a:r>
                <a:rPr lang="uk-UA" sz="1800" kern="12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– вводитися й коригується в автоматизованому режимі суб’єктом РІТ, зберігається в БД і при необхідності друкується.</a:t>
              </a:r>
              <a:endParaRPr lang="ru-RU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929143" y="1706321"/>
              <a:ext cx="753201" cy="255533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55333"/>
                  </a:lnTo>
                  <a:lnTo>
                    <a:pt x="753201" y="2555333"/>
                  </a:lnTo>
                </a:path>
              </a:pathLst>
            </a:custGeom>
            <a:noFill/>
            <a:ln w="38100">
              <a:solidFill>
                <a:schemeClr val="accent5">
                  <a:lumMod val="50000"/>
                </a:schemeClr>
              </a:solidFill>
              <a:headEnd type="none"/>
              <a:tailEnd type="stealth"/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3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682344" y="3546065"/>
              <a:ext cx="7393120" cy="1431180"/>
            </a:xfrm>
            <a:custGeom>
              <a:avLst/>
              <a:gdLst>
                <a:gd name="connsiteX0" fmla="*/ 0 w 7393120"/>
                <a:gd name="connsiteY0" fmla="*/ 0 h 1431180"/>
                <a:gd name="connsiteX1" fmla="*/ 7393120 w 7393120"/>
                <a:gd name="connsiteY1" fmla="*/ 0 h 1431180"/>
                <a:gd name="connsiteX2" fmla="*/ 7393120 w 7393120"/>
                <a:gd name="connsiteY2" fmla="*/ 1192645 h 1431180"/>
                <a:gd name="connsiteX3" fmla="*/ 7154585 w 7393120"/>
                <a:gd name="connsiteY3" fmla="*/ 1431180 h 1431180"/>
                <a:gd name="connsiteX4" fmla="*/ 0 w 7393120"/>
                <a:gd name="connsiteY4" fmla="*/ 1431180 h 1431180"/>
                <a:gd name="connsiteX5" fmla="*/ 0 w 7393120"/>
                <a:gd name="connsiteY5" fmla="*/ 0 h 1431180"/>
                <a:gd name="connsiteX0" fmla="*/ 7154585 w 7393120"/>
                <a:gd name="connsiteY0" fmla="*/ 1431180 h 1431180"/>
                <a:gd name="connsiteX1" fmla="*/ 7202292 w 7393120"/>
                <a:gd name="connsiteY1" fmla="*/ 1240352 h 1431180"/>
                <a:gd name="connsiteX2" fmla="*/ 7393120 w 7393120"/>
                <a:gd name="connsiteY2" fmla="*/ 1192645 h 1431180"/>
                <a:gd name="connsiteX3" fmla="*/ 7154585 w 7393120"/>
                <a:gd name="connsiteY3" fmla="*/ 1431180 h 1431180"/>
                <a:gd name="connsiteX0" fmla="*/ 7154585 w 7393120"/>
                <a:gd name="connsiteY0" fmla="*/ 1431180 h 1431180"/>
                <a:gd name="connsiteX1" fmla="*/ 7202292 w 7393120"/>
                <a:gd name="connsiteY1" fmla="*/ 1240352 h 1431180"/>
                <a:gd name="connsiteX2" fmla="*/ 7393120 w 7393120"/>
                <a:gd name="connsiteY2" fmla="*/ 1192645 h 1431180"/>
                <a:gd name="connsiteX3" fmla="*/ 7154585 w 7393120"/>
                <a:gd name="connsiteY3" fmla="*/ 1431180 h 1431180"/>
                <a:gd name="connsiteX4" fmla="*/ 0 w 7393120"/>
                <a:gd name="connsiteY4" fmla="*/ 1431180 h 1431180"/>
                <a:gd name="connsiteX5" fmla="*/ 0 w 7393120"/>
                <a:gd name="connsiteY5" fmla="*/ 0 h 1431180"/>
                <a:gd name="connsiteX6" fmla="*/ 7393120 w 7393120"/>
                <a:gd name="connsiteY6" fmla="*/ 0 h 1431180"/>
                <a:gd name="connsiteX7" fmla="*/ 7393120 w 7393120"/>
                <a:gd name="connsiteY7" fmla="*/ 1192645 h 143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93120" h="1431180" stroke="0" extrusionOk="0">
                  <a:moveTo>
                    <a:pt x="0" y="0"/>
                  </a:moveTo>
                  <a:lnTo>
                    <a:pt x="7393120" y="0"/>
                  </a:lnTo>
                  <a:lnTo>
                    <a:pt x="7393120" y="1192645"/>
                  </a:lnTo>
                  <a:lnTo>
                    <a:pt x="7154585" y="1431180"/>
                  </a:lnTo>
                  <a:lnTo>
                    <a:pt x="0" y="1431180"/>
                  </a:lnTo>
                  <a:lnTo>
                    <a:pt x="0" y="0"/>
                  </a:lnTo>
                  <a:close/>
                </a:path>
                <a:path w="7393120" h="1431180" fill="darkenLess" stroke="0" extrusionOk="0">
                  <a:moveTo>
                    <a:pt x="7154585" y="1431180"/>
                  </a:moveTo>
                  <a:lnTo>
                    <a:pt x="7202292" y="1240352"/>
                  </a:lnTo>
                  <a:lnTo>
                    <a:pt x="7393120" y="1192645"/>
                  </a:lnTo>
                  <a:lnTo>
                    <a:pt x="7154585" y="1431180"/>
                  </a:lnTo>
                  <a:close/>
                </a:path>
                <a:path w="7393120" h="1431180" fill="none" extrusionOk="0">
                  <a:moveTo>
                    <a:pt x="7154585" y="1431180"/>
                  </a:moveTo>
                  <a:lnTo>
                    <a:pt x="7202292" y="1240352"/>
                  </a:lnTo>
                  <a:lnTo>
                    <a:pt x="7393120" y="1192645"/>
                  </a:lnTo>
                  <a:lnTo>
                    <a:pt x="7154585" y="1431180"/>
                  </a:lnTo>
                  <a:lnTo>
                    <a:pt x="0" y="1431180"/>
                  </a:lnTo>
                  <a:lnTo>
                    <a:pt x="0" y="0"/>
                  </a:lnTo>
                  <a:lnTo>
                    <a:pt x="7393120" y="0"/>
                  </a:lnTo>
                  <a:lnTo>
                    <a:pt x="7393120" y="1192645"/>
                  </a:lnTo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shade val="80000"/>
                <a:hueOff val="65411"/>
                <a:satOff val="-10291"/>
                <a:lumOff val="1577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61395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Похідний документ </a:t>
              </a:r>
              <a:r>
                <a:rPr lang="uk-UA" sz="1800" kern="12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–  автоматично формуються на основі даних із первинних документів і частково доповнюється даними в автоматизованому режимі суб’єктами РІТ, зберігається в БД,  при необхідності друкується і формується текстовий файл відповідно до вимог </a:t>
              </a:r>
              <a:r>
                <a:rPr lang="uk-UA" sz="1800" kern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УкрІНТЕІ</a:t>
              </a:r>
              <a:r>
                <a:rPr lang="uk-UA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929143" y="1706321"/>
              <a:ext cx="753201" cy="398955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89556"/>
                  </a:lnTo>
                  <a:lnTo>
                    <a:pt x="753201" y="3989556"/>
                  </a:lnTo>
                </a:path>
              </a:pathLst>
            </a:custGeom>
            <a:noFill/>
            <a:ln w="38100">
              <a:solidFill>
                <a:schemeClr val="accent5">
                  <a:lumMod val="50000"/>
                </a:schemeClr>
              </a:solidFill>
              <a:headEnd type="none"/>
              <a:tailEnd type="stealth"/>
            </a:ln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3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682344" y="5216789"/>
              <a:ext cx="7393120" cy="958176"/>
            </a:xfrm>
            <a:custGeom>
              <a:avLst/>
              <a:gdLst>
                <a:gd name="connsiteX0" fmla="*/ 0 w 7393120"/>
                <a:gd name="connsiteY0" fmla="*/ 0 h 958176"/>
                <a:gd name="connsiteX1" fmla="*/ 7393120 w 7393120"/>
                <a:gd name="connsiteY1" fmla="*/ 0 h 958176"/>
                <a:gd name="connsiteX2" fmla="*/ 7393120 w 7393120"/>
                <a:gd name="connsiteY2" fmla="*/ 798477 h 958176"/>
                <a:gd name="connsiteX3" fmla="*/ 7233421 w 7393120"/>
                <a:gd name="connsiteY3" fmla="*/ 958176 h 958176"/>
                <a:gd name="connsiteX4" fmla="*/ 0 w 7393120"/>
                <a:gd name="connsiteY4" fmla="*/ 958176 h 958176"/>
                <a:gd name="connsiteX5" fmla="*/ 0 w 7393120"/>
                <a:gd name="connsiteY5" fmla="*/ 0 h 958176"/>
                <a:gd name="connsiteX0" fmla="*/ 7233421 w 7393120"/>
                <a:gd name="connsiteY0" fmla="*/ 958176 h 958176"/>
                <a:gd name="connsiteX1" fmla="*/ 7265361 w 7393120"/>
                <a:gd name="connsiteY1" fmla="*/ 830417 h 958176"/>
                <a:gd name="connsiteX2" fmla="*/ 7393120 w 7393120"/>
                <a:gd name="connsiteY2" fmla="*/ 798477 h 958176"/>
                <a:gd name="connsiteX3" fmla="*/ 7233421 w 7393120"/>
                <a:gd name="connsiteY3" fmla="*/ 958176 h 958176"/>
                <a:gd name="connsiteX0" fmla="*/ 7233421 w 7393120"/>
                <a:gd name="connsiteY0" fmla="*/ 958176 h 958176"/>
                <a:gd name="connsiteX1" fmla="*/ 7265361 w 7393120"/>
                <a:gd name="connsiteY1" fmla="*/ 830417 h 958176"/>
                <a:gd name="connsiteX2" fmla="*/ 7393120 w 7393120"/>
                <a:gd name="connsiteY2" fmla="*/ 798477 h 958176"/>
                <a:gd name="connsiteX3" fmla="*/ 7233421 w 7393120"/>
                <a:gd name="connsiteY3" fmla="*/ 958176 h 958176"/>
                <a:gd name="connsiteX4" fmla="*/ 0 w 7393120"/>
                <a:gd name="connsiteY4" fmla="*/ 958176 h 958176"/>
                <a:gd name="connsiteX5" fmla="*/ 0 w 7393120"/>
                <a:gd name="connsiteY5" fmla="*/ 0 h 958176"/>
                <a:gd name="connsiteX6" fmla="*/ 7393120 w 7393120"/>
                <a:gd name="connsiteY6" fmla="*/ 0 h 958176"/>
                <a:gd name="connsiteX7" fmla="*/ 7393120 w 7393120"/>
                <a:gd name="connsiteY7" fmla="*/ 798477 h 95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93120" h="958176" stroke="0" extrusionOk="0">
                  <a:moveTo>
                    <a:pt x="0" y="0"/>
                  </a:moveTo>
                  <a:lnTo>
                    <a:pt x="7393120" y="0"/>
                  </a:lnTo>
                  <a:lnTo>
                    <a:pt x="7393120" y="798477"/>
                  </a:lnTo>
                  <a:lnTo>
                    <a:pt x="7233421" y="958176"/>
                  </a:lnTo>
                  <a:lnTo>
                    <a:pt x="0" y="958176"/>
                  </a:lnTo>
                  <a:lnTo>
                    <a:pt x="0" y="0"/>
                  </a:lnTo>
                  <a:close/>
                </a:path>
                <a:path w="7393120" h="958176" fill="darkenLess" stroke="0" extrusionOk="0">
                  <a:moveTo>
                    <a:pt x="7233421" y="958176"/>
                  </a:moveTo>
                  <a:lnTo>
                    <a:pt x="7265361" y="830417"/>
                  </a:lnTo>
                  <a:lnTo>
                    <a:pt x="7393120" y="798477"/>
                  </a:lnTo>
                  <a:lnTo>
                    <a:pt x="7233421" y="958176"/>
                  </a:lnTo>
                  <a:close/>
                </a:path>
                <a:path w="7393120" h="958176" fill="none" extrusionOk="0">
                  <a:moveTo>
                    <a:pt x="7233421" y="958176"/>
                  </a:moveTo>
                  <a:lnTo>
                    <a:pt x="7265361" y="830417"/>
                  </a:lnTo>
                  <a:lnTo>
                    <a:pt x="7393120" y="798477"/>
                  </a:lnTo>
                  <a:lnTo>
                    <a:pt x="7233421" y="958176"/>
                  </a:lnTo>
                  <a:lnTo>
                    <a:pt x="0" y="958176"/>
                  </a:lnTo>
                  <a:lnTo>
                    <a:pt x="0" y="0"/>
                  </a:lnTo>
                  <a:lnTo>
                    <a:pt x="7393120" y="0"/>
                  </a:lnTo>
                  <a:lnTo>
                    <a:pt x="7393120" y="798477"/>
                  </a:lnTo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shade val="80000"/>
                <a:hueOff val="130822"/>
                <a:satOff val="-20582"/>
                <a:lumOff val="31539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182559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Звітні документи</a:t>
              </a:r>
              <a:r>
                <a:rPr lang="uk-UA" sz="1800" kern="12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18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–  автоматично формуються на основі даних із первинних і похідних документів для перегляду і друку.</a:t>
              </a:r>
              <a:endParaRPr lang="ru-RU" sz="18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24175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uk-UA" dirty="0"/>
              <a:t>Структурно-функціональна схема РІТ НОД НАН України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BCED-1F86-4B45-9A4A-FC9E8B85685F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  <a:p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7EC7-CFA0-4100-9105-DBAEAED44325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77800" y="556499"/>
            <a:ext cx="8928273" cy="6025133"/>
            <a:chOff x="179760" y="714821"/>
            <a:chExt cx="12896395" cy="8179567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394004" y="755354"/>
              <a:ext cx="4169838" cy="7587826"/>
            </a:xfrm>
            <a:prstGeom prst="round2SameRect">
              <a:avLst/>
            </a:prstGeom>
            <a:gradFill flip="none" rotWithShape="1">
              <a:gsLst>
                <a:gs pos="100000">
                  <a:srgbClr val="F5F9FF">
                    <a:alpha val="71000"/>
                  </a:srgbClr>
                </a:gs>
                <a:gs pos="0">
                  <a:schemeClr val="bg2">
                    <a:tint val="90000"/>
                    <a:satMod val="92000"/>
                    <a:lumMod val="120000"/>
                    <a:alpha val="0"/>
                  </a:schemeClr>
                </a:gs>
                <a:gs pos="78000">
                  <a:schemeClr val="bg1">
                    <a:alpha val="68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331" y="6040429"/>
              <a:ext cx="2249524" cy="1389193"/>
            </a:xfrm>
            <a:prstGeom prst="rect">
              <a:avLst/>
            </a:prstGeom>
            <a:effectLst>
              <a:glow rad="127000">
                <a:schemeClr val="bg1">
                  <a:alpha val="50000"/>
                </a:schemeClr>
              </a:glow>
              <a:softEdge rad="0"/>
            </a:effectLst>
          </p:spPr>
        </p:pic>
        <p:sp>
          <p:nvSpPr>
            <p:cNvPr id="12" name="Прямоугольник с двумя скругленными соседними углами 11"/>
            <p:cNvSpPr/>
            <p:nvPr/>
          </p:nvSpPr>
          <p:spPr>
            <a:xfrm>
              <a:off x="4660896" y="729207"/>
              <a:ext cx="4169838" cy="7587826"/>
            </a:xfrm>
            <a:prstGeom prst="round2SameRect">
              <a:avLst/>
            </a:prstGeom>
            <a:gradFill flip="none" rotWithShape="1">
              <a:gsLst>
                <a:gs pos="100000">
                  <a:srgbClr val="F5F9FF">
                    <a:alpha val="71000"/>
                  </a:srgbClr>
                </a:gs>
                <a:gs pos="0">
                  <a:schemeClr val="bg2">
                    <a:tint val="90000"/>
                    <a:satMod val="92000"/>
                    <a:lumMod val="120000"/>
                    <a:alpha val="0"/>
                  </a:schemeClr>
                </a:gs>
                <a:gs pos="78000">
                  <a:schemeClr val="bg1">
                    <a:alpha val="68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sp>
          <p:nvSpPr>
            <p:cNvPr id="13" name="Прямоугольник с двумя скругленными соседними углами 12"/>
            <p:cNvSpPr/>
            <p:nvPr/>
          </p:nvSpPr>
          <p:spPr>
            <a:xfrm>
              <a:off x="8906317" y="729207"/>
              <a:ext cx="4169838" cy="7587826"/>
            </a:xfrm>
            <a:prstGeom prst="round2SameRect">
              <a:avLst/>
            </a:prstGeom>
            <a:gradFill flip="none" rotWithShape="1">
              <a:gsLst>
                <a:gs pos="100000">
                  <a:srgbClr val="F5F9FF">
                    <a:alpha val="71000"/>
                  </a:srgbClr>
                </a:gs>
                <a:gs pos="0">
                  <a:schemeClr val="bg2">
                    <a:tint val="90000"/>
                    <a:satMod val="92000"/>
                    <a:lumMod val="120000"/>
                    <a:alpha val="0"/>
                  </a:schemeClr>
                </a:gs>
                <a:gs pos="78000">
                  <a:schemeClr val="bg1">
                    <a:alpha val="68000"/>
                  </a:schemeClr>
                </a:gs>
              </a:gsLst>
              <a:lin ang="16200000" scaled="1"/>
              <a:tileRect/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353032" y="729209"/>
              <a:ext cx="2213649" cy="504609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uk-UA" sz="2000" b="1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НАН України</a:t>
              </a:r>
              <a:endPara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483479" y="714821"/>
              <a:ext cx="2694891" cy="504609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uk-UA" sz="2000" b="1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Адміністратори</a:t>
              </a:r>
              <a:endPara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057866" y="755354"/>
              <a:ext cx="3750737" cy="504609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uk-UA" sz="2000" b="1" dirty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Установи НАН України</a:t>
              </a:r>
              <a:endParaRPr lang="ru-RU" sz="2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2752522" y="2051124"/>
              <a:ext cx="3836438" cy="2103004"/>
              <a:chOff x="1835527" y="1423868"/>
              <a:chExt cx="2640405" cy="1654015"/>
            </a:xfrm>
          </p:grpSpPr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387674" y="1727704"/>
                <a:ext cx="1391195" cy="1350179"/>
              </a:xfrm>
              <a:prstGeom prst="rect">
                <a:avLst/>
              </a:prstGeom>
              <a:ln>
                <a:noFill/>
              </a:ln>
              <a:effectLst>
                <a:glow rad="190500">
                  <a:schemeClr val="bg1">
                    <a:alpha val="25000"/>
                  </a:schemeClr>
                </a:glow>
                <a:softEdge rad="203200"/>
              </a:effectLst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1835527" y="1423868"/>
                <a:ext cx="2640405" cy="59385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uk-UA" sz="12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glow rad="76200">
                        <a:schemeClr val="accent2">
                          <a:lumMod val="40000"/>
                          <a:lumOff val="60000"/>
                          <a:alpha val="50000"/>
                        </a:schemeClr>
                      </a:glow>
                    </a:effectLst>
                  </a:rPr>
                  <a:t>Інтранет-сайт для керівництва та співробітників апарату </a:t>
                </a:r>
                <a:br>
                  <a:rPr lang="uk-UA" sz="12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glow rad="76200">
                        <a:schemeClr val="accent2">
                          <a:lumMod val="40000"/>
                          <a:lumOff val="60000"/>
                          <a:alpha val="50000"/>
                        </a:schemeClr>
                      </a:glow>
                    </a:effectLst>
                  </a:rPr>
                </a:br>
                <a:r>
                  <a:rPr lang="uk-UA" sz="12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glow rad="76200">
                        <a:schemeClr val="accent2">
                          <a:lumMod val="40000"/>
                          <a:lumOff val="60000"/>
                          <a:alpha val="50000"/>
                        </a:schemeClr>
                      </a:glow>
                    </a:effectLst>
                  </a:rPr>
                  <a:t>Президії НАН України</a:t>
                </a:r>
                <a:endParaRPr lang="ru-RU" sz="1200" b="1" dirty="0">
                  <a:solidFill>
                    <a:schemeClr val="accent5">
                      <a:lumMod val="50000"/>
                    </a:schemeClr>
                  </a:solidFill>
                  <a:effectLst>
                    <a:glow rad="76200">
                      <a:schemeClr val="accent2">
                        <a:lumMod val="40000"/>
                        <a:lumOff val="60000"/>
                        <a:alpha val="5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7215148" y="2126254"/>
              <a:ext cx="3056439" cy="1949149"/>
              <a:chOff x="5371177" y="1528524"/>
              <a:chExt cx="2103575" cy="1533009"/>
            </a:xfrm>
          </p:grpSpPr>
          <p:pic>
            <p:nvPicPr>
              <p:cNvPr id="63" name="Picture 2" descr="http://skorohod.dp.ua/wp-content/uploads/2014/05/38363258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3430" y="1776604"/>
                <a:ext cx="1713239" cy="1284929"/>
              </a:xfrm>
              <a:prstGeom prst="rect">
                <a:avLst/>
              </a:prstGeom>
              <a:ln>
                <a:noFill/>
              </a:ln>
              <a:effectLst>
                <a:glow rad="127000">
                  <a:schemeClr val="bg1">
                    <a:alpha val="25000"/>
                  </a:schemeClr>
                </a:glow>
                <a:softEdge rad="1778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5371177" y="1528524"/>
                <a:ext cx="2103575" cy="42953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400" b="1">
                    <a:solidFill>
                      <a:schemeClr val="accent2">
                        <a:lumMod val="50000"/>
                      </a:schemeClr>
                    </a:solidFill>
                  </a:defRPr>
                </a:lvl1pPr>
              </a:lstStyle>
              <a:p>
                <a:pPr>
                  <a:lnSpc>
                    <a:spcPts val="1200"/>
                  </a:lnSpc>
                </a:pPr>
                <a:r>
                  <a:rPr lang="uk-UA" sz="1200" dirty="0">
                    <a:solidFill>
                      <a:schemeClr val="accent5">
                        <a:lumMod val="50000"/>
                      </a:schemeClr>
                    </a:solidFill>
                    <a:effectLst>
                      <a:glow rad="76200">
                        <a:schemeClr val="accent2">
                          <a:lumMod val="40000"/>
                          <a:lumOff val="60000"/>
                          <a:alpha val="50000"/>
                        </a:schemeClr>
                      </a:glow>
                    </a:effectLst>
                  </a:rPr>
                  <a:t>Інтранет-сайт для наукових установ НАН України</a:t>
                </a:r>
                <a:endParaRPr lang="ru-RU" sz="1200" dirty="0">
                  <a:solidFill>
                    <a:schemeClr val="accent5">
                      <a:lumMod val="50000"/>
                    </a:schemeClr>
                  </a:solidFill>
                  <a:effectLst>
                    <a:glow rad="76200">
                      <a:schemeClr val="accent2">
                        <a:lumMod val="40000"/>
                        <a:lumOff val="60000"/>
                        <a:alpha val="50000"/>
                      </a:schemeClr>
                    </a:glow>
                  </a:effectLst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7832563" y="5268497"/>
              <a:ext cx="2712495" cy="2560818"/>
              <a:chOff x="4003108" y="4732644"/>
              <a:chExt cx="1866858" cy="2014086"/>
            </a:xfrm>
          </p:grpSpPr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093556" y="4732644"/>
                <a:ext cx="1603823" cy="1556536"/>
              </a:xfrm>
              <a:prstGeom prst="rect">
                <a:avLst/>
              </a:prstGeom>
              <a:ln>
                <a:noFill/>
              </a:ln>
              <a:effectLst>
                <a:glow rad="127000">
                  <a:schemeClr val="bg1">
                    <a:alpha val="25000"/>
                  </a:schemeClr>
                </a:glow>
                <a:softEdge rad="203200"/>
              </a:effectLst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4003108" y="6152880"/>
                <a:ext cx="1866858" cy="593850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accent2">
                        <a:lumMod val="75000"/>
                      </a:schemeClr>
                    </a:solidFill>
                    <a:effectLst>
                      <a:glow rad="76200">
                        <a:schemeClr val="accent2">
                          <a:satMod val="175000"/>
                          <a:alpha val="50000"/>
                        </a:schemeClr>
                      </a:glow>
                    </a:effectLst>
                  </a:defRPr>
                </a:lvl1pPr>
              </a:lstStyle>
              <a:p>
                <a:pPr>
                  <a:lnSpc>
                    <a:spcPts val="1200"/>
                  </a:lnSpc>
                </a:pPr>
                <a:r>
                  <a:rPr lang="uk-UA" dirty="0">
                    <a:solidFill>
                      <a:schemeClr val="accent5">
                        <a:lumMod val="50000"/>
                      </a:schemeClr>
                    </a:solidFill>
                    <a:effectLst>
                      <a:glow rad="76200">
                        <a:schemeClr val="accent2">
                          <a:lumMod val="40000"/>
                          <a:lumOff val="60000"/>
                          <a:alpha val="50000"/>
                        </a:schemeClr>
                      </a:glow>
                    </a:effectLst>
                  </a:rPr>
                  <a:t>Інтранет-сайт для адміністрування роботи сайтів і Банку даних</a:t>
                </a:r>
                <a:endParaRPr lang="ru-RU" dirty="0">
                  <a:solidFill>
                    <a:schemeClr val="accent5">
                      <a:lumMod val="50000"/>
                    </a:schemeClr>
                  </a:solidFill>
                  <a:effectLst>
                    <a:glow rad="76200">
                      <a:schemeClr val="accent2">
                        <a:lumMod val="40000"/>
                        <a:lumOff val="60000"/>
                        <a:alpha val="5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20" name="Прямоугольник с двумя скругленными противолежащими углами 19"/>
            <p:cNvSpPr/>
            <p:nvPr/>
          </p:nvSpPr>
          <p:spPr>
            <a:xfrm>
              <a:off x="10485384" y="1861338"/>
              <a:ext cx="2560649" cy="4073135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alpha val="52000"/>
                  </a:schemeClr>
                </a:gs>
                <a:gs pos="100000">
                  <a:srgbClr val="FDFEFE">
                    <a:alpha val="50000"/>
                  </a:srgbClr>
                </a:gs>
                <a:gs pos="61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6425194" y="7091893"/>
              <a:ext cx="5381940" cy="1234059"/>
              <a:chOff x="3060726" y="5235446"/>
              <a:chExt cx="3704087" cy="970588"/>
            </a:xfrm>
          </p:grpSpPr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0726" y="5235446"/>
                <a:ext cx="830237" cy="830237"/>
              </a:xfrm>
              <a:prstGeom prst="rect">
                <a:avLst/>
              </a:prstGeom>
            </p:spPr>
          </p:pic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4576" y="5375797"/>
                <a:ext cx="830237" cy="830237"/>
              </a:xfrm>
              <a:prstGeom prst="rect">
                <a:avLst/>
              </a:prstGeom>
            </p:spPr>
          </p:pic>
        </p:grpSp>
        <p:cxnSp>
          <p:nvCxnSpPr>
            <p:cNvPr id="22" name="Соединительная линия уступом 21"/>
            <p:cNvCxnSpPr>
              <a:stCxn id="60" idx="1"/>
              <a:endCxn id="61" idx="3"/>
            </p:cNvCxnSpPr>
            <p:nvPr/>
          </p:nvCxnSpPr>
          <p:spPr>
            <a:xfrm rot="10800000">
              <a:off x="10294294" y="6258031"/>
              <a:ext cx="306528" cy="1540119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>
                  <a:lumMod val="75000"/>
                </a:schemeClr>
              </a:solidFill>
              <a:tailEnd type="triangle"/>
            </a:ln>
            <a:effectLst>
              <a:glow rad="635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Соединительная линия уступом 22"/>
            <p:cNvCxnSpPr>
              <a:stCxn id="25" idx="1"/>
              <a:endCxn id="63" idx="3"/>
            </p:cNvCxnSpPr>
            <p:nvPr/>
          </p:nvCxnSpPr>
          <p:spPr>
            <a:xfrm rot="10800000">
              <a:off x="10012838" y="3258541"/>
              <a:ext cx="633708" cy="915732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>
                  <a:lumMod val="75000"/>
                </a:schemeClr>
              </a:solidFill>
              <a:tailEnd type="triangle"/>
            </a:ln>
            <a:effectLst>
              <a:glow rad="635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544" y="2520534"/>
              <a:ext cx="1047587" cy="91671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544" y="3715915"/>
              <a:ext cx="1047587" cy="916712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6544" y="4911297"/>
              <a:ext cx="1047587" cy="916712"/>
            </a:xfrm>
            <a:prstGeom prst="rect">
              <a:avLst/>
            </a:prstGeom>
          </p:spPr>
        </p:pic>
        <p:sp>
          <p:nvSpPr>
            <p:cNvPr id="27" name="Прямоугольник с двумя скругленными противолежащими углами 26"/>
            <p:cNvSpPr/>
            <p:nvPr/>
          </p:nvSpPr>
          <p:spPr>
            <a:xfrm>
              <a:off x="432242" y="1754349"/>
              <a:ext cx="2447689" cy="4704153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alpha val="52000"/>
                  </a:schemeClr>
                </a:gs>
                <a:gs pos="100000">
                  <a:srgbClr val="FDFEFE">
                    <a:alpha val="50000"/>
                  </a:srgbClr>
                </a:gs>
                <a:gs pos="61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455731" y="2120411"/>
              <a:ext cx="1170348" cy="4067671"/>
              <a:chOff x="382879" y="1506869"/>
              <a:chExt cx="805485" cy="3199225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321" y="1506869"/>
                <a:ext cx="716043" cy="716045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321" y="2195086"/>
                <a:ext cx="716043" cy="716044"/>
              </a:xfrm>
              <a:prstGeom prst="rect">
                <a:avLst/>
              </a:prstGeom>
            </p:spPr>
          </p:pic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879" y="3918447"/>
                <a:ext cx="787650" cy="787647"/>
              </a:xfrm>
              <a:prstGeom prst="rect">
                <a:avLst/>
              </a:prstGeom>
            </p:spPr>
          </p:pic>
        </p:grpSp>
        <p:cxnSp>
          <p:nvCxnSpPr>
            <p:cNvPr id="29" name="Соединительная линия уступом 28"/>
            <p:cNvCxnSpPr>
              <a:stCxn id="56" idx="2"/>
              <a:endCxn id="65" idx="1"/>
            </p:cNvCxnSpPr>
            <p:nvPr/>
          </p:nvCxnSpPr>
          <p:spPr>
            <a:xfrm rot="16200000" flipH="1">
              <a:off x="2197854" y="1938860"/>
              <a:ext cx="264953" cy="2448892"/>
            </a:xfrm>
            <a:prstGeom prst="bentConnector2">
              <a:avLst/>
            </a:prstGeom>
            <a:ln w="15875">
              <a:solidFill>
                <a:schemeClr val="accent5">
                  <a:lumMod val="75000"/>
                </a:schemeClr>
              </a:solidFill>
              <a:tailEnd type="triangle"/>
            </a:ln>
            <a:effectLst>
              <a:glow rad="635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Соединительная линия уступом 29"/>
            <p:cNvCxnSpPr>
              <a:stCxn id="59" idx="3"/>
              <a:endCxn id="61" idx="1"/>
            </p:cNvCxnSpPr>
            <p:nvPr/>
          </p:nvCxnSpPr>
          <p:spPr>
            <a:xfrm flipV="1">
              <a:off x="7631506" y="6258030"/>
              <a:ext cx="332475" cy="1361668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>
                  <a:lumMod val="75000"/>
                </a:schemeClr>
              </a:solidFill>
              <a:tailEnd type="triangle"/>
            </a:ln>
            <a:effectLst>
              <a:glow rad="635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Соединительная линия уступом 31"/>
            <p:cNvCxnSpPr>
              <a:stCxn id="24" idx="1"/>
              <a:endCxn id="63" idx="3"/>
            </p:cNvCxnSpPr>
            <p:nvPr/>
          </p:nvCxnSpPr>
          <p:spPr>
            <a:xfrm rot="10800000" flipV="1">
              <a:off x="10012838" y="2978890"/>
              <a:ext cx="633708" cy="279648"/>
            </a:xfrm>
            <a:prstGeom prst="bentConnector3">
              <a:avLst/>
            </a:prstGeom>
            <a:ln w="15875">
              <a:solidFill>
                <a:schemeClr val="accent5">
                  <a:lumMod val="75000"/>
                </a:schemeClr>
              </a:solidFill>
              <a:tailEnd type="triangle"/>
            </a:ln>
            <a:effectLst>
              <a:glow rad="635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Соединительная линия уступом 32"/>
            <p:cNvCxnSpPr>
              <a:stCxn id="26" idx="1"/>
              <a:endCxn id="63" idx="3"/>
            </p:cNvCxnSpPr>
            <p:nvPr/>
          </p:nvCxnSpPr>
          <p:spPr>
            <a:xfrm rot="10800000">
              <a:off x="10012838" y="3258540"/>
              <a:ext cx="633708" cy="2111114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accent5">
                  <a:lumMod val="75000"/>
                </a:schemeClr>
              </a:solidFill>
              <a:tailEnd type="triangle"/>
            </a:ln>
            <a:effectLst>
              <a:glow rad="635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Соединительная линия уступом 33"/>
            <p:cNvCxnSpPr>
              <a:stCxn id="57" idx="2"/>
              <a:endCxn id="65" idx="1"/>
            </p:cNvCxnSpPr>
            <p:nvPr/>
          </p:nvCxnSpPr>
          <p:spPr>
            <a:xfrm rot="5400000" flipH="1" flipV="1">
              <a:off x="2025288" y="2376378"/>
              <a:ext cx="610083" cy="2448892"/>
            </a:xfrm>
            <a:prstGeom prst="bentConnector4">
              <a:avLst>
                <a:gd name="adj1" fmla="val -50869"/>
                <a:gd name="adj2" fmla="val 60621"/>
              </a:avLst>
            </a:prstGeom>
            <a:ln w="15875">
              <a:solidFill>
                <a:schemeClr val="accent5">
                  <a:lumMod val="75000"/>
                </a:schemeClr>
              </a:solidFill>
              <a:tailEnd type="triangle"/>
            </a:ln>
            <a:effectLst>
              <a:glow rad="635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Группа 34"/>
            <p:cNvGrpSpPr/>
            <p:nvPr/>
          </p:nvGrpSpPr>
          <p:grpSpPr>
            <a:xfrm>
              <a:off x="3102083" y="5349410"/>
              <a:ext cx="2868818" cy="2666806"/>
              <a:chOff x="4055505" y="4785357"/>
              <a:chExt cx="1974446" cy="2097445"/>
            </a:xfrm>
          </p:grpSpPr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274425" y="4785357"/>
                <a:ext cx="1603823" cy="1556536"/>
              </a:xfrm>
              <a:prstGeom prst="rect">
                <a:avLst/>
              </a:prstGeom>
              <a:ln>
                <a:noFill/>
              </a:ln>
              <a:effectLst>
                <a:glow rad="127000">
                  <a:schemeClr val="bg1">
                    <a:alpha val="25000"/>
                  </a:schemeClr>
                </a:glow>
                <a:softEdge rad="203200"/>
              </a:effec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4055505" y="6124641"/>
                <a:ext cx="1974446" cy="758161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accent2">
                        <a:lumMod val="75000"/>
                      </a:schemeClr>
                    </a:solidFill>
                    <a:effectLst>
                      <a:glow rad="76200">
                        <a:schemeClr val="accent2">
                          <a:lumMod val="40000"/>
                          <a:lumOff val="60000"/>
                          <a:alpha val="50000"/>
                        </a:schemeClr>
                      </a:glow>
                    </a:effectLst>
                  </a:defRPr>
                </a:lvl1pPr>
              </a:lstStyle>
              <a:p>
                <a:pPr>
                  <a:lnSpc>
                    <a:spcPts val="1200"/>
                  </a:lnSpc>
                </a:pPr>
                <a:r>
                  <a:rPr lang="uk-UA" dirty="0">
                    <a:solidFill>
                      <a:schemeClr val="accent5">
                        <a:lumMod val="50000"/>
                      </a:schemeClr>
                    </a:solidFill>
                  </a:rPr>
                  <a:t>Інтранет-сайт для </a:t>
                </a:r>
                <a:r>
                  <a:rPr lang="uk-UA" altLang="ru-RU" dirty="0">
                    <a:solidFill>
                      <a:schemeClr val="accent5">
                        <a:lumMod val="50000"/>
                      </a:schemeClr>
                    </a:solidFill>
                  </a:rPr>
                  <a:t>підсистеми управління цифровими обліковими записами </a:t>
                </a:r>
              </a:p>
            </p:txBody>
          </p:sp>
        </p:grpSp>
        <p:sp>
          <p:nvSpPr>
            <p:cNvPr id="36" name="Прямоугольник с двумя скругленными противолежащими углами 35"/>
            <p:cNvSpPr/>
            <p:nvPr/>
          </p:nvSpPr>
          <p:spPr>
            <a:xfrm>
              <a:off x="195640" y="6595870"/>
              <a:ext cx="2946983" cy="2255440"/>
            </a:xfrm>
            <a:prstGeom prst="round2DiagRect">
              <a:avLst/>
            </a:prstGeom>
            <a:gradFill flip="none" rotWithShape="1">
              <a:gsLst>
                <a:gs pos="0">
                  <a:schemeClr val="bg1">
                    <a:alpha val="52000"/>
                  </a:schemeClr>
                </a:gs>
                <a:gs pos="100000">
                  <a:srgbClr val="FDFEFE">
                    <a:alpha val="50000"/>
                  </a:srgbClr>
                </a:gs>
                <a:gs pos="61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46"/>
            </a:p>
          </p:txBody>
        </p:sp>
        <p:cxnSp>
          <p:nvCxnSpPr>
            <p:cNvPr id="37" name="Соединительная линия уступом 36"/>
            <p:cNvCxnSpPr>
              <a:stCxn id="58" idx="2"/>
              <a:endCxn id="65" idx="1"/>
            </p:cNvCxnSpPr>
            <p:nvPr/>
          </p:nvCxnSpPr>
          <p:spPr>
            <a:xfrm rot="5400000" flipH="1" flipV="1">
              <a:off x="845213" y="3478520"/>
              <a:ext cx="2892299" cy="2526827"/>
            </a:xfrm>
            <a:prstGeom prst="bentConnector4">
              <a:avLst>
                <a:gd name="adj1" fmla="val -10730"/>
                <a:gd name="adj2" fmla="val 61323"/>
              </a:avLst>
            </a:prstGeom>
            <a:ln w="15875">
              <a:solidFill>
                <a:schemeClr val="accent5">
                  <a:lumMod val="75000"/>
                </a:schemeClr>
              </a:solidFill>
              <a:tailEnd type="triangle"/>
            </a:ln>
            <a:effectLst>
              <a:glow rad="635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034931" y="8095091"/>
              <a:ext cx="1874119" cy="438721"/>
            </a:xfrm>
            <a:prstGeom prst="rect">
              <a:avLst/>
            </a:prstGeom>
            <a:gradFill>
              <a:gsLst>
                <a:gs pos="0">
                  <a:schemeClr val="accent2">
                    <a:tint val="96000"/>
                    <a:lumMod val="104000"/>
                    <a:alpha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uk-UA" sz="1050" b="1" dirty="0"/>
                <a:t>Адміністратор  Інтранет-</a:t>
              </a:r>
              <a:r>
                <a:rPr lang="ru-RU" sz="1050" b="1" dirty="0"/>
                <a:t> </a:t>
              </a:r>
              <a:r>
                <a:rPr lang="uk-UA" sz="1050" b="1" dirty="0"/>
                <a:t>сайтів</a:t>
              </a:r>
              <a:endParaRPr lang="ru-RU" sz="105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102597" y="8282404"/>
              <a:ext cx="1874119" cy="438721"/>
            </a:xfrm>
            <a:prstGeom prst="rect">
              <a:avLst/>
            </a:prstGeom>
            <a:gradFill>
              <a:gsLst>
                <a:gs pos="0">
                  <a:schemeClr val="accent2">
                    <a:tint val="96000"/>
                    <a:lumMod val="104000"/>
                    <a:alpha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uk-UA" sz="1050" b="1" dirty="0"/>
                <a:t>Адміністратор Банку даних</a:t>
              </a:r>
              <a:endParaRPr lang="ru-RU" sz="105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674051" y="1900024"/>
              <a:ext cx="2387041" cy="264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831"/>
                </a:lnSpc>
              </a:pPr>
              <a:r>
                <a:rPr lang="uk-UA" sz="1200" b="1" dirty="0">
                  <a:solidFill>
                    <a:schemeClr val="accent3">
                      <a:lumMod val="50000"/>
                    </a:schemeClr>
                  </a:solidFill>
                </a:rPr>
                <a:t>Установа НАН України</a:t>
              </a:r>
              <a:endParaRPr lang="ru-RU" sz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898" y="1753881"/>
              <a:ext cx="2405890" cy="626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200" b="1" dirty="0">
                  <a:solidFill>
                    <a:schemeClr val="accent3">
                      <a:lumMod val="50000"/>
                    </a:schemeClr>
                  </a:solidFill>
                </a:rPr>
                <a:t>Керівництво НАН України</a:t>
              </a:r>
              <a:endParaRPr lang="ru-RU" sz="1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55289" y="2590599"/>
              <a:ext cx="1425788" cy="64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000"/>
                </a:lnSpc>
              </a:pPr>
              <a:r>
                <a:rPr lang="uk-UA" sz="1000" b="1" dirty="0">
                  <a:solidFill>
                    <a:schemeClr val="accent4">
                      <a:lumMod val="50000"/>
                    </a:schemeClr>
                  </a:solidFill>
                </a:rPr>
                <a:t>Апарат Президії </a:t>
              </a:r>
            </a:p>
            <a:p>
              <a:pPr algn="r">
                <a:lnSpc>
                  <a:spcPts val="1000"/>
                </a:lnSpc>
              </a:pPr>
              <a:r>
                <a:rPr lang="uk-UA" sz="1000" b="1" dirty="0">
                  <a:solidFill>
                    <a:schemeClr val="accent4">
                      <a:lumMod val="50000"/>
                    </a:schemeClr>
                  </a:solidFill>
                </a:rPr>
                <a:t>НАН України</a:t>
              </a:r>
              <a:endParaRPr lang="en-US" sz="10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79207" y="3558488"/>
              <a:ext cx="1170615" cy="64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000"/>
                </a:lnSpc>
              </a:pPr>
              <a:r>
                <a:rPr lang="uk-UA" sz="1000" b="1" dirty="0">
                  <a:solidFill>
                    <a:schemeClr val="accent4">
                      <a:lumMod val="50000"/>
                    </a:schemeClr>
                  </a:solidFill>
                </a:rPr>
                <a:t>Вчені Ради наукових програм</a:t>
              </a:r>
              <a:endParaRPr lang="ru-RU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09365" y="5688706"/>
              <a:ext cx="1187647" cy="64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000"/>
                </a:lnSpc>
              </a:pPr>
              <a:r>
                <a:rPr lang="uk-UA" sz="1000" b="1" dirty="0">
                  <a:solidFill>
                    <a:schemeClr val="accent4">
                      <a:lumMod val="50000"/>
                    </a:schemeClr>
                  </a:solidFill>
                </a:rPr>
                <a:t>Відділення НАН України</a:t>
              </a:r>
              <a:endParaRPr lang="ru-RU" sz="10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711564" y="2824539"/>
              <a:ext cx="1317274" cy="543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000" b="1" dirty="0">
                  <a:solidFill>
                    <a:schemeClr val="accent4">
                      <a:lumMod val="50000"/>
                    </a:schemeClr>
                  </a:solidFill>
                </a:rPr>
                <a:t>Керівництво установи</a:t>
              </a:r>
              <a:endParaRPr lang="ru-RU" sz="10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711564" y="3947887"/>
              <a:ext cx="1317274" cy="543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000" b="1" dirty="0">
                  <a:solidFill>
                    <a:schemeClr val="accent4">
                      <a:lumMod val="50000"/>
                    </a:schemeClr>
                  </a:solidFill>
                </a:rPr>
                <a:t>Вчена Рада установи</a:t>
              </a:r>
              <a:endParaRPr lang="ru-RU" sz="1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1663747" y="4938008"/>
              <a:ext cx="1382024" cy="961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000" b="1" dirty="0">
                  <a:solidFill>
                    <a:schemeClr val="accent4">
                      <a:lumMod val="50000"/>
                    </a:schemeClr>
                  </a:solidFill>
                </a:rPr>
                <a:t>Керівники, відповідальні виконавці НДР</a:t>
              </a:r>
              <a:r>
                <a:rPr lang="en-US" sz="1000" b="1" dirty="0">
                  <a:solidFill>
                    <a:schemeClr val="accent4">
                      <a:lumMod val="50000"/>
                    </a:schemeClr>
                  </a:solidFill>
                </a:rPr>
                <a:t>/</a:t>
              </a:r>
              <a:r>
                <a:rPr lang="uk-UA" sz="1000" b="1" dirty="0">
                  <a:solidFill>
                    <a:schemeClr val="accent4">
                      <a:lumMod val="50000"/>
                    </a:schemeClr>
                  </a:solidFill>
                </a:rPr>
                <a:t> ДКР</a:t>
              </a:r>
              <a:endParaRPr lang="ru-RU" sz="10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073" y="3421115"/>
              <a:ext cx="4698486" cy="3000395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5008535" y="4235839"/>
              <a:ext cx="3391564" cy="831236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59000">
                  <a:schemeClr val="bg1">
                    <a:lumMod val="6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uk-UA" sz="1662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Банк даних</a:t>
              </a:r>
              <a:br>
                <a:rPr lang="uk-UA" sz="1662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</a:br>
              <a:r>
                <a:rPr lang="uk-UA" sz="1662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РІТ НОД НАН України</a:t>
              </a:r>
              <a:endParaRPr lang="ru-RU" sz="1662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179760" y="6707765"/>
              <a:ext cx="2909313" cy="2185835"/>
              <a:chOff x="217002" y="4960863"/>
              <a:chExt cx="2002317" cy="1719161"/>
            </a:xfrm>
          </p:grpSpPr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856" y="5528604"/>
                <a:ext cx="1151420" cy="1151420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17002" y="4960863"/>
                <a:ext cx="2002317" cy="536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400" b="1">
                    <a:solidFill>
                      <a:schemeClr val="accent2">
                        <a:lumMod val="50000"/>
                      </a:schemeClr>
                    </a:solidFill>
                  </a:defRPr>
                </a:lvl1pPr>
              </a:lstStyle>
              <a:p>
                <a:pPr>
                  <a:lnSpc>
                    <a:spcPts val="831"/>
                  </a:lnSpc>
                </a:pPr>
                <a:r>
                  <a:rPr lang="uk-UA" sz="1000" dirty="0"/>
                  <a:t>Підсистема управління цифровими обліковими записами суб’єктів РІТ НОД НАН України</a:t>
                </a:r>
                <a:endParaRPr lang="ru-RU" sz="1000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853374" y="8298980"/>
              <a:ext cx="1885838" cy="595408"/>
            </a:xfrm>
            <a:prstGeom prst="rect">
              <a:avLst/>
            </a:prstGeom>
            <a:gradFill>
              <a:gsLst>
                <a:gs pos="0">
                  <a:schemeClr val="accent2">
                    <a:tint val="96000"/>
                    <a:lumMod val="104000"/>
                    <a:alpha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uk-UA" sz="1050" b="1" dirty="0"/>
                <a:t>Адміністратор цифрових облікових записів </a:t>
              </a:r>
              <a:endParaRPr lang="ru-RU" sz="1050" b="1" dirty="0"/>
            </a:p>
          </p:txBody>
        </p:sp>
        <p:cxnSp>
          <p:nvCxnSpPr>
            <p:cNvPr id="31" name="Соединительная линия уступом 30"/>
            <p:cNvCxnSpPr>
              <a:stCxn id="52" idx="3"/>
              <a:endCxn id="54" idx="1"/>
            </p:cNvCxnSpPr>
            <p:nvPr/>
          </p:nvCxnSpPr>
          <p:spPr>
            <a:xfrm flipV="1">
              <a:off x="2034152" y="6338943"/>
              <a:ext cx="1386017" cy="1822668"/>
            </a:xfrm>
            <a:prstGeom prst="bentConnector3">
              <a:avLst>
                <a:gd name="adj1" fmla="val 62189"/>
              </a:avLst>
            </a:prstGeom>
            <a:ln w="15875">
              <a:solidFill>
                <a:schemeClr val="accent5">
                  <a:lumMod val="75000"/>
                </a:schemeClr>
              </a:solidFill>
              <a:tailEnd type="triangle"/>
            </a:ln>
            <a:effectLst>
              <a:glow rad="635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52" y="2994628"/>
            <a:ext cx="785859" cy="693316"/>
          </a:xfrm>
          <a:prstGeom prst="rect">
            <a:avLst/>
          </a:prstGeom>
        </p:spPr>
      </p:pic>
      <p:cxnSp>
        <p:nvCxnSpPr>
          <p:cNvPr id="69" name="Соединительная линия уступом 68"/>
          <p:cNvCxnSpPr>
            <a:stCxn id="68" idx="2"/>
            <a:endCxn id="65" idx="1"/>
          </p:cNvCxnSpPr>
          <p:nvPr/>
        </p:nvCxnSpPr>
        <p:spPr>
          <a:xfrm rot="5400000" flipH="1" flipV="1">
            <a:off x="1007622" y="2181216"/>
            <a:ext cx="1230288" cy="1783168"/>
          </a:xfrm>
          <a:prstGeom prst="bentConnector4">
            <a:avLst>
              <a:gd name="adj1" fmla="val -18581"/>
              <a:gd name="adj2" fmla="val 61018"/>
            </a:avLst>
          </a:prstGeom>
          <a:ln w="15875">
            <a:solidFill>
              <a:schemeClr val="accent5">
                <a:lumMod val="75000"/>
              </a:schemeClr>
            </a:solidFill>
            <a:tailEnd type="triangle"/>
          </a:ln>
          <a:effectLst>
            <a:glow rad="63500">
              <a:schemeClr val="accent2">
                <a:lumMod val="20000"/>
                <a:lumOff val="8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040976" y="3211226"/>
            <a:ext cx="74750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uk-UA" sz="1000" b="1" dirty="0">
                <a:solidFill>
                  <a:schemeClr val="accent4">
                    <a:lumMod val="50000"/>
                  </a:schemeClr>
                </a:solidFill>
              </a:rPr>
              <a:t>Експертна рада при НАН України</a:t>
            </a:r>
            <a:endParaRPr lang="ru-RU" sz="1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1060" y="1035210"/>
            <a:ext cx="4832324" cy="338554"/>
          </a:xfrm>
          <a:prstGeom prst="rect">
            <a:avLst/>
          </a:prstGeom>
          <a:gradFill>
            <a:gsLst>
              <a:gs pos="0">
                <a:schemeClr val="accent5">
                  <a:tint val="15000"/>
                  <a:satMod val="250000"/>
                  <a:alpha val="0"/>
                </a:schemeClr>
              </a:gs>
              <a:gs pos="49000">
                <a:schemeClr val="accent5">
                  <a:tint val="50000"/>
                  <a:satMod val="200000"/>
                </a:schemeClr>
              </a:gs>
              <a:gs pos="49100">
                <a:schemeClr val="accent5">
                  <a:tint val="64000"/>
                  <a:satMod val="160000"/>
                  <a:alpha val="63000"/>
                </a:schemeClr>
              </a:gs>
              <a:gs pos="70000">
                <a:schemeClr val="accent5">
                  <a:tint val="50000"/>
                  <a:satMod val="200000"/>
                  <a:alpha val="72000"/>
                </a:schemeClr>
              </a:gs>
              <a:gs pos="100000">
                <a:schemeClr val="accent5">
                  <a:tint val="43000"/>
                  <a:satMod val="190000"/>
                  <a:alpha val="0"/>
                </a:schemeClr>
              </a:gs>
            </a:gsLst>
          </a:gradFill>
          <a:ln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Функціональні та технологічні підсистеми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79" y="800861"/>
            <a:ext cx="1059346" cy="770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94352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chemeClr val="bg2">
                  <a:tint val="90000"/>
                  <a:satMod val="92000"/>
                  <a:lumMod val="120000"/>
                  <a:alpha val="0"/>
                </a:schemeClr>
              </a:gs>
              <a:gs pos="54000">
                <a:srgbClr val="FFFFFF">
                  <a:alpha val="70000"/>
                </a:srgbClr>
              </a:gs>
              <a:gs pos="15000">
                <a:schemeClr val="bg1"/>
              </a:gs>
              <a:gs pos="0">
                <a:schemeClr val="bg1">
                  <a:alpha val="49000"/>
                </a:schemeClr>
              </a:gs>
            </a:gsLst>
            <a:lin ang="0" scaled="1"/>
            <a:tileRect/>
          </a:gradFill>
          <a:effectLst>
            <a:softEdge rad="38100"/>
          </a:effectLst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uk-UA" dirty="0"/>
              <a:t>Склад підсистем РІТ НОД НАН України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В.М.Глушкова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62DE9-DAED-42EB-B56C-ACCE41B48EAF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1585791"/>
              </p:ext>
            </p:extLst>
          </p:nvPr>
        </p:nvGraphicFramePr>
        <p:xfrm>
          <a:off x="311727" y="1013206"/>
          <a:ext cx="8723547" cy="49072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schemeClr val="accent2">
                      <a:lumMod val="50000"/>
                      <a:alpha val="40000"/>
                    </a:schemeClr>
                  </a:outerShdw>
                </a:effectLst>
                <a:tableStyleId>{F5AB1C69-6EDB-4FF4-983F-18BD219EF322}</a:tableStyleId>
              </a:tblPr>
              <a:tblGrid>
                <a:gridCol w="332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91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7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Назва підсистеми</a:t>
                      </a:r>
                    </a:p>
                  </a:txBody>
                  <a:tcPr marL="51435" marR="51435" marT="0" marB="0"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423"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Функціональні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підсистеми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3352861077"/>
                  </a:ext>
                </a:extLst>
              </a:tr>
              <a:tr h="189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Підсистема підтримки </a:t>
                      </a:r>
                      <a:r>
                        <a:rPr lang="uk-UA" sz="18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відкриття та супроводу виконання НДР/ДКР </a:t>
                      </a:r>
                      <a:r>
                        <a:rPr lang="uk-UA" sz="1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відомчою тематикою</a:t>
                      </a:r>
                      <a:endParaRPr lang="ru-RU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3396952461"/>
                  </a:ext>
                </a:extLst>
              </a:tr>
              <a:tr h="114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Підсистема підтримки проведення (</a:t>
                      </a:r>
                      <a:r>
                        <a:rPr lang="uk-UA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ППП</a:t>
                      </a:r>
                      <a:r>
                        <a:rPr lang="uk-UA" sz="18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r>
                        <a:rPr lang="uk-UA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8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конкурсів і контролю за виконанням НТП </a:t>
                      </a:r>
                      <a:r>
                        <a:rPr lang="uk-UA" sz="1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наукових установ НАН України</a:t>
                      </a:r>
                      <a:r>
                        <a:rPr lang="en-US" sz="1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156209780"/>
                  </a:ext>
                </a:extLst>
              </a:tr>
              <a:tr h="114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ППП  конкурсу </a:t>
                      </a:r>
                      <a:r>
                        <a:rPr lang="uk-UA" sz="18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проектів НДР </a:t>
                      </a:r>
                      <a:r>
                        <a:rPr lang="uk-UA" sz="1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молодих учених НАН України</a:t>
                      </a:r>
                      <a:endParaRPr lang="ru-RU" sz="1800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807620464"/>
                  </a:ext>
                </a:extLst>
              </a:tr>
              <a:tr h="114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ППП</a:t>
                      </a:r>
                      <a:r>
                        <a:rPr lang="uk-UA" sz="1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uk-UA" sz="18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конкурсів та супроводу виконання наукових і НДР </a:t>
                      </a:r>
                      <a:r>
                        <a:rPr lang="uk-UA" sz="1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за цільовими Програмами наукових досліджень та цільовими проектами (Конкурсів) НАН України</a:t>
                      </a:r>
                      <a:endParaRPr lang="ru-RU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308644248"/>
                  </a:ext>
                </a:extLst>
              </a:tr>
              <a:tr h="1141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Технологічні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підсистеми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51275994"/>
                  </a:ext>
                </a:extLst>
              </a:tr>
              <a:tr h="114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Підсистема</a:t>
                      </a:r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</a:t>
                      </a:r>
                      <a:r>
                        <a:rPr lang="uk-UA" sz="18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дміністрування</a:t>
                      </a:r>
                      <a:r>
                        <a:rPr lang="uk-UA" sz="1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uk-UA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сайтів та банку даних </a:t>
                      </a:r>
                      <a:r>
                        <a:rPr lang="uk-UA" sz="1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РІТ НОД НАН України</a:t>
                      </a:r>
                      <a:endParaRPr lang="ru-RU" sz="1800" b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2718904715"/>
                  </a:ext>
                </a:extLst>
              </a:tr>
              <a:tr h="114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51435" marR="51435" marT="0" marB="0" anchor="ctr">
                    <a:solidFill>
                      <a:schemeClr val="accent3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Підсистема управління цифровими обліковими записами</a:t>
                      </a:r>
                      <a:r>
                        <a:rPr lang="uk-UA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суб’єктів РІТ НОД НАН України </a:t>
                      </a:r>
                      <a:r>
                        <a:rPr lang="uk-UA" sz="1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(сервіси синхронізації з системою управління цифровими обліковими записами користувачів </a:t>
                      </a:r>
                      <a:r>
                        <a:rPr lang="uk-UA" sz="18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домена nas.gov.ua </a:t>
                      </a:r>
                      <a:r>
                        <a:rPr lang="uk-UA" sz="18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складі ЦОД Президії НАН України) - забезпечує </a:t>
                      </a:r>
                      <a:r>
                        <a:rPr lang="uk-UA" sz="1800" i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 практичної інформатики НАН України</a:t>
                      </a:r>
                      <a:endParaRPr lang="ru-RU" sz="1800" i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="" xmlns:a16="http://schemas.microsoft.com/office/drawing/2014/main" val="10388567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09976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BACKING_FORM_KEY" val="395180-e:\розподілена інформаційна технологія підтримки2.pptx"/>
  <p:tag name="ARTICULATE_PRESENTER_VERSION" val="7"/>
  <p:tag name="ARTICULATE_USED_PAGE_ORIENTATION" val="1"/>
  <p:tag name="ARTICULATE_USED_PAGE_SIZE" val="1"/>
  <p:tag name="ISPRING_RESOURCE_PATHS_HASH_2" val="a1c1a0a0b86e1187958e6a4f4659a98b87b1b8b"/>
  <p:tag name="ISPRING_RESOURCE_PATHS_HASH_PRESENTER" val="5cf578bb9fa205469a9e02d1abf69ae65333043"/>
  <p:tag name="ARTICULATE_SLIDE_THUMBNAIL_REFRESH" val="1"/>
  <p:tag name="ARTICULATE_SLIDE_COUNT" val="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Легкий дым">
  <a:themeElements>
    <a:clrScheme name="Другая 755">
      <a:dk1>
        <a:sysClr val="windowText" lastClr="000000"/>
      </a:dk1>
      <a:lt1>
        <a:sysClr val="window" lastClr="FFFFFF"/>
      </a:lt1>
      <a:dk2>
        <a:srgbClr val="002060"/>
      </a:dk2>
      <a:lt2>
        <a:srgbClr val="DDECEE"/>
      </a:lt2>
      <a:accent1>
        <a:srgbClr val="4A66AC"/>
      </a:accent1>
      <a:accent2>
        <a:srgbClr val="629DD1"/>
      </a:accent2>
      <a:accent3>
        <a:srgbClr val="417B84"/>
      </a:accent3>
      <a:accent4>
        <a:srgbClr val="7F8FA9"/>
      </a:accent4>
      <a:accent5>
        <a:srgbClr val="5AA2AE"/>
      </a:accent5>
      <a:accent6>
        <a:srgbClr val="9D90A0"/>
      </a:accent6>
      <a:hlink>
        <a:srgbClr val="1098D2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755">
    <a:dk1>
      <a:sysClr val="windowText" lastClr="000000"/>
    </a:dk1>
    <a:lt1>
      <a:sysClr val="window" lastClr="FFFFFF"/>
    </a:lt1>
    <a:dk2>
      <a:srgbClr val="002060"/>
    </a:dk2>
    <a:lt2>
      <a:srgbClr val="DDECEE"/>
    </a:lt2>
    <a:accent1>
      <a:srgbClr val="4A66AC"/>
    </a:accent1>
    <a:accent2>
      <a:srgbClr val="629DD1"/>
    </a:accent2>
    <a:accent3>
      <a:srgbClr val="417B84"/>
    </a:accent3>
    <a:accent4>
      <a:srgbClr val="7F8FA9"/>
    </a:accent4>
    <a:accent5>
      <a:srgbClr val="5AA2AE"/>
    </a:accent5>
    <a:accent6>
      <a:srgbClr val="9D90A0"/>
    </a:accent6>
    <a:hlink>
      <a:srgbClr val="1098D2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4573</TotalTime>
  <Words>2935</Words>
  <Application>Microsoft Office PowerPoint</Application>
  <PresentationFormat>Экран (4:3)</PresentationFormat>
  <Paragraphs>637</Paragraphs>
  <Slides>26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Impact</vt:lpstr>
      <vt:lpstr>Times New Roman</vt:lpstr>
      <vt:lpstr>Wingdings 3</vt:lpstr>
      <vt:lpstr>Легкий дым</vt:lpstr>
      <vt:lpstr>Досвід розробки і впровадження розподіленої інформаційної технології підтримки науково-організаційної діяльності  НАН України</vt:lpstr>
      <vt:lpstr>Актуальність</vt:lpstr>
      <vt:lpstr>Актуальність</vt:lpstr>
      <vt:lpstr>Правові підстави</vt:lpstr>
      <vt:lpstr>Об’єкти та суб’єкти впровадження РІТ НОД України</vt:lpstr>
      <vt:lpstr>ОКРЕМІ ПОЛОЖЕННЯ ТА ПОНЯТТЯ РІТ НОД НАН УКРАЇНИ</vt:lpstr>
      <vt:lpstr>ОКРЕМІ ПОЛОЖЕННЯ ТА ПОНЯТТЯ РІТ НОД НАН УКРАЇНИ</vt:lpstr>
      <vt:lpstr>Структурно-функціональна схема РІТ НОД НАН України</vt:lpstr>
      <vt:lpstr>Склад підсистем РІТ НОД НАН України</vt:lpstr>
      <vt:lpstr>Склад автоматизованих робочих місць РІТ НОД НАН України</vt:lpstr>
      <vt:lpstr>СКЛАД ДОКУМЕНТІВ РІТ НОД НАН УКРАЇНИ</vt:lpstr>
      <vt:lpstr>СКЛАД ДОКУМЕНТІВ РІТ НОД НАН УКРАЇНИ</vt:lpstr>
      <vt:lpstr>Звітні  документи РІТ НОД НАН України  для Президії НАН України</vt:lpstr>
      <vt:lpstr>Технологічна схема відкриття нової теми за відомчою тематикою</vt:lpstr>
      <vt:lpstr>Технологічна схема виконання та завершення теми за відомчою тематикою</vt:lpstr>
      <vt:lpstr>Технологічна схема відкриття нової теми за конкурсом НТП наукових установ НАН України</vt:lpstr>
      <vt:lpstr>Технологічна схема виконання та завершення теми за конкурсом НТП наукових установ НАН України</vt:lpstr>
      <vt:lpstr>Технологічна схема відкриття нової теми за конкурсом проектів НДР молодих учених НАН України</vt:lpstr>
      <vt:lpstr>Технологічна схема виконання та завершення теми за конкурсом проектів НДР молодих учених НАН України</vt:lpstr>
      <vt:lpstr>Приклади форм подання аналітичної інформації засобами РІТ НОД НАН України у вигляді різних діаграм, які динамічно формуються на основі БД в різних зрізах і тимчасових діапазонів</vt:lpstr>
      <vt:lpstr>Приклади форм подання аналітичної інформації засобами РІТ НОД НАН України у вигляді різних діаграм, які динамічно формуються на основі БД в різних зрізах і тимчасових діапазонів</vt:lpstr>
      <vt:lpstr>Приклади форм подання аналітичної інформації засобами РІТ НОД НАН України у вигляді різних діаграм, які динамічно формуються на основі БД в різних зрізах і тимчасових діапазонів</vt:lpstr>
      <vt:lpstr>Приклади форм подання аналітичної інформації засобами РІТ НОД НАН України у вигляді різних діаграм, які динамічно формуються на основі БД в різних зрізах і тимчасових діапазонів</vt:lpstr>
      <vt:lpstr>Стан наповнення БД у наукових установах за результатами  впровадження РІТ НОД НАН України</vt:lpstr>
      <vt:lpstr>Технологічні інструкції користувачів РІТ НОД НАН України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D!akov RePack</dc:creator>
  <cp:lastModifiedBy>iv</cp:lastModifiedBy>
  <cp:revision>368</cp:revision>
  <dcterms:created xsi:type="dcterms:W3CDTF">2014-10-30T14:18:32Z</dcterms:created>
  <dcterms:modified xsi:type="dcterms:W3CDTF">2018-10-10T19:40:26Z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Розподілена інформаційна технологія підтримки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C261BF16-967E-41C6-9134-8ACDCE9EF2C4</vt:lpwstr>
  </property>
  <property fmtid="{D5CDD505-2E9C-101B-9397-08002B2CF9AE}" pid="6" name="ArticulateProjectFull">
    <vt:lpwstr>H:\dept115_present_21_11_2017_ВК115.42.2017_1.ppta</vt:lpwstr>
  </property>
</Properties>
</file>